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26"/>
  </p:notesMasterIdLst>
  <p:sldIdLst>
    <p:sldId id="256" r:id="rId2"/>
    <p:sldId id="257" r:id="rId3"/>
    <p:sldId id="308" r:id="rId4"/>
    <p:sldId id="313" r:id="rId5"/>
    <p:sldId id="304" r:id="rId6"/>
    <p:sldId id="303" r:id="rId7"/>
    <p:sldId id="325" r:id="rId8"/>
    <p:sldId id="309" r:id="rId9"/>
    <p:sldId id="311" r:id="rId10"/>
    <p:sldId id="310" r:id="rId11"/>
    <p:sldId id="312" r:id="rId12"/>
    <p:sldId id="315" r:id="rId13"/>
    <p:sldId id="314" r:id="rId14"/>
    <p:sldId id="316" r:id="rId15"/>
    <p:sldId id="306" r:id="rId16"/>
    <p:sldId id="317" r:id="rId17"/>
    <p:sldId id="318" r:id="rId18"/>
    <p:sldId id="319" r:id="rId19"/>
    <p:sldId id="320" r:id="rId20"/>
    <p:sldId id="321" r:id="rId21"/>
    <p:sldId id="322" r:id="rId22"/>
    <p:sldId id="324" r:id="rId23"/>
    <p:sldId id="259" r:id="rId24"/>
    <p:sldId id="30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tson2163" initials="vw" lastIdx="1" clrIdx="0">
    <p:extLst>
      <p:ext uri="{19B8F6BF-5375-455C-9EA6-DF929625EA0E}">
        <p15:presenceInfo xmlns:p15="http://schemas.microsoft.com/office/powerpoint/2012/main" userId="watson2163" providerId="None"/>
      </p:ext>
    </p:extLst>
  </p:cmAuthor>
  <p:cmAuthor id="2" name="Marcy A. Esbjerg" initials="MAE" lastIdx="2" clrIdx="1">
    <p:extLst>
      <p:ext uri="{19B8F6BF-5375-455C-9EA6-DF929625EA0E}">
        <p15:presenceInfo xmlns:p15="http://schemas.microsoft.com/office/powerpoint/2012/main" userId="S::mesbjerg@pascocountyfl.net::30b77749-5bb3-4c5e-b10a-d2531573ba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14" autoAdjust="0"/>
    <p:restoredTop sz="68625" autoAdjust="0"/>
  </p:normalViewPr>
  <p:slideViewPr>
    <p:cSldViewPr snapToGrid="0">
      <p:cViewPr varScale="1">
        <p:scale>
          <a:sx n="78" d="100"/>
          <a:sy n="78" d="100"/>
        </p:scale>
        <p:origin x="251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jpeg"/><Relationship Id="rId7" Type="http://schemas.openxmlformats.org/officeDocument/2006/relationships/hyperlink" Target="http://climategate.nl/2015/09/22/radio-oranje-update-van-de-republikeinse-primaries-amerika-is-geen-planeet/" TargetMode="External"/><Relationship Id="rId2" Type="http://schemas.openxmlformats.org/officeDocument/2006/relationships/hyperlink" Target="https://en.wikipedia.org/wiki/Robert_C._Weaver" TargetMode="External"/><Relationship Id="rId1" Type="http://schemas.openxmlformats.org/officeDocument/2006/relationships/image" Target="../media/image3.jpeg"/><Relationship Id="rId6" Type="http://schemas.openxmlformats.org/officeDocument/2006/relationships/image" Target="../media/image6.jpeg"/><Relationship Id="rId5" Type="http://schemas.openxmlformats.org/officeDocument/2006/relationships/hyperlink" Target="http://arranewsservice.com/index.html" TargetMode="External"/><Relationship Id="rId4"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jpeg"/><Relationship Id="rId7" Type="http://schemas.openxmlformats.org/officeDocument/2006/relationships/hyperlink" Target="http://climategate.nl/2015/09/22/radio-oranje-update-van-de-republikeinse-primaries-amerika-is-geen-planeet/" TargetMode="External"/><Relationship Id="rId2" Type="http://schemas.openxmlformats.org/officeDocument/2006/relationships/hyperlink" Target="https://en.wikipedia.org/wiki/Robert_C._Weaver" TargetMode="External"/><Relationship Id="rId1" Type="http://schemas.openxmlformats.org/officeDocument/2006/relationships/image" Target="../media/image3.jpeg"/><Relationship Id="rId6" Type="http://schemas.openxmlformats.org/officeDocument/2006/relationships/image" Target="../media/image6.jpeg"/><Relationship Id="rId5" Type="http://schemas.openxmlformats.org/officeDocument/2006/relationships/hyperlink" Target="http://arranewsservice.com/index.html" TargetMode="External"/><Relationship Id="rId4"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20D827-6472-4FAA-BC97-89BFC0BAFAEE}" type="doc">
      <dgm:prSet loTypeId="urn:microsoft.com/office/officeart/2005/8/layout/hList7" loCatId="process" qsTypeId="urn:microsoft.com/office/officeart/2005/8/quickstyle/simple1" qsCatId="simple" csTypeId="urn:microsoft.com/office/officeart/2005/8/colors/colorful3" csCatId="colorful" phldr="1"/>
      <dgm:spPr/>
    </dgm:pt>
    <dgm:pt modelId="{DC9E9AC8-5246-433C-8ACB-0568296FE2D6}">
      <dgm:prSet phldrT="[Text]" custT="1"/>
      <dgm:spPr/>
      <dgm:t>
        <a:bodyPr/>
        <a:lstStyle/>
        <a:p>
          <a:r>
            <a:rPr lang="en-US" sz="1700">
              <a:latin typeface="Abadi" panose="020B0604020104020204" pitchFamily="34" charset="0"/>
            </a:rPr>
            <a:t>1968</a:t>
          </a:r>
          <a:br>
            <a:rPr lang="en-US" sz="1700"/>
          </a:br>
          <a:r>
            <a:rPr lang="en-US" sz="1200">
              <a:latin typeface="Abadi Extra Light" panose="020B0204020104020204" pitchFamily="34" charset="0"/>
            </a:rPr>
            <a:t>Section 3 is codified in</a:t>
          </a:r>
          <a:br>
            <a:rPr lang="en-US" sz="1200">
              <a:latin typeface="Abadi Extra Light" panose="020B0204020104020204" pitchFamily="34" charset="0"/>
            </a:rPr>
          </a:br>
          <a:r>
            <a:rPr lang="en-US" sz="1200">
              <a:latin typeface="Abadi Extra Light" panose="020B0204020104020204" pitchFamily="34" charset="0"/>
            </a:rPr>
            <a:t>the Housing and Urban Development Act</a:t>
          </a:r>
        </a:p>
      </dgm:t>
    </dgm:pt>
    <dgm:pt modelId="{E1CA8000-0881-4DE7-95D4-A367F76EE5E2}" type="parTrans" cxnId="{917827C6-1748-489D-A88D-DF40EF972E20}">
      <dgm:prSet/>
      <dgm:spPr/>
      <dgm:t>
        <a:bodyPr/>
        <a:lstStyle/>
        <a:p>
          <a:endParaRPr lang="en-US"/>
        </a:p>
      </dgm:t>
    </dgm:pt>
    <dgm:pt modelId="{E7BCC4FA-7364-4483-8FA0-1535AD8D7C0B}" type="sibTrans" cxnId="{917827C6-1748-489D-A88D-DF40EF972E20}">
      <dgm:prSet/>
      <dgm:spPr/>
      <dgm:t>
        <a:bodyPr/>
        <a:lstStyle/>
        <a:p>
          <a:endParaRPr lang="en-US"/>
        </a:p>
      </dgm:t>
    </dgm:pt>
    <dgm:pt modelId="{E44D859A-4856-4D74-AB41-FCEC9DD96E86}">
      <dgm:prSet phldrT="[Text]" custT="1"/>
      <dgm:spPr/>
      <dgm:t>
        <a:bodyPr/>
        <a:lstStyle/>
        <a:p>
          <a:r>
            <a:rPr lang="en-US" sz="1700">
              <a:latin typeface="Abadi" panose="020B0604020104020204" pitchFamily="34" charset="0"/>
            </a:rPr>
            <a:t>1995</a:t>
          </a:r>
          <a:br>
            <a:rPr lang="en-US" sz="1700"/>
          </a:br>
          <a:r>
            <a:rPr lang="en-US" sz="1200">
              <a:latin typeface="Abadi Extra Light" panose="020B0204020104020204" pitchFamily="34" charset="0"/>
            </a:rPr>
            <a:t>FHEO published the current regulations in</a:t>
          </a:r>
          <a:br>
            <a:rPr lang="en-US" sz="1200">
              <a:latin typeface="Abadi Extra Light" panose="020B0204020104020204" pitchFamily="34" charset="0"/>
            </a:rPr>
          </a:br>
          <a:r>
            <a:rPr lang="en-US" sz="1200">
              <a:latin typeface="Abadi Extra Light" panose="020B0204020104020204" pitchFamily="34" charset="0"/>
            </a:rPr>
            <a:t>24 CFR Part 135</a:t>
          </a:r>
          <a:endParaRPr lang="en-US" sz="1200" i="1">
            <a:latin typeface="Abadi Extra Light" panose="020B0204020104020204" pitchFamily="34" charset="0"/>
          </a:endParaRPr>
        </a:p>
      </dgm:t>
    </dgm:pt>
    <dgm:pt modelId="{85C97AA5-9891-4E5B-BAA9-7DD009AC3B55}" type="parTrans" cxnId="{F834056E-0002-445A-A9DC-7229D7E6873E}">
      <dgm:prSet/>
      <dgm:spPr/>
      <dgm:t>
        <a:bodyPr/>
        <a:lstStyle/>
        <a:p>
          <a:endParaRPr lang="en-US"/>
        </a:p>
      </dgm:t>
    </dgm:pt>
    <dgm:pt modelId="{6B938F94-3E69-4284-ABD5-26F41D119057}" type="sibTrans" cxnId="{F834056E-0002-445A-A9DC-7229D7E6873E}">
      <dgm:prSet/>
      <dgm:spPr/>
      <dgm:t>
        <a:bodyPr/>
        <a:lstStyle/>
        <a:p>
          <a:endParaRPr lang="en-US"/>
        </a:p>
      </dgm:t>
    </dgm:pt>
    <dgm:pt modelId="{210D79F7-F3BC-46B2-B154-9FD9DA2F56C3}">
      <dgm:prSet phldrT="[Text]" custT="1"/>
      <dgm:spPr/>
      <dgm:t>
        <a:bodyPr/>
        <a:lstStyle/>
        <a:p>
          <a:r>
            <a:rPr lang="en-US" sz="1700">
              <a:latin typeface="Abadi" panose="020B0604020104020204" pitchFamily="34" charset="0"/>
            </a:rPr>
            <a:t>2015</a:t>
          </a:r>
          <a:br>
            <a:rPr lang="en-US" sz="1700"/>
          </a:br>
          <a:r>
            <a:rPr lang="en-US" sz="1200">
              <a:latin typeface="Abadi Extra Light" panose="020B0204020104020204" pitchFamily="34" charset="0"/>
            </a:rPr>
            <a:t>FHEO published new proposed regulations in 24 CFR Part 135, which never became final</a:t>
          </a:r>
        </a:p>
      </dgm:t>
    </dgm:pt>
    <dgm:pt modelId="{5485FDBF-A035-453D-BE27-A02F27844050}" type="parTrans" cxnId="{6ABE063A-3AC1-435C-A919-54FA59418088}">
      <dgm:prSet/>
      <dgm:spPr/>
      <dgm:t>
        <a:bodyPr/>
        <a:lstStyle/>
        <a:p>
          <a:endParaRPr lang="en-US"/>
        </a:p>
      </dgm:t>
    </dgm:pt>
    <dgm:pt modelId="{33F35FA7-351D-4733-BA9D-D37BA02EA1DB}" type="sibTrans" cxnId="{6ABE063A-3AC1-435C-A919-54FA59418088}">
      <dgm:prSet/>
      <dgm:spPr/>
      <dgm:t>
        <a:bodyPr/>
        <a:lstStyle/>
        <a:p>
          <a:endParaRPr lang="en-US"/>
        </a:p>
      </dgm:t>
    </dgm:pt>
    <dgm:pt modelId="{A64724A6-F45E-4318-AE43-BF2257CCC156}">
      <dgm:prSet phldrT="[Text]" custT="1"/>
      <dgm:spPr/>
      <dgm:t>
        <a:bodyPr/>
        <a:lstStyle/>
        <a:p>
          <a:r>
            <a:rPr lang="en-US" sz="1700">
              <a:latin typeface="Abadi" panose="020B0604020104020204" pitchFamily="34" charset="0"/>
            </a:rPr>
            <a:t>2019</a:t>
          </a:r>
          <a:br>
            <a:rPr lang="en-US" sz="1700">
              <a:latin typeface="Abadi Extra Light" panose="020B0204020104020204" pitchFamily="34" charset="0"/>
            </a:rPr>
          </a:br>
          <a:r>
            <a:rPr lang="en-US" sz="1200">
              <a:latin typeface="Abadi Extra Light" panose="020B0204020104020204" pitchFamily="34" charset="0"/>
            </a:rPr>
            <a:t>FPM published</a:t>
          </a:r>
          <a:br>
            <a:rPr lang="en-US" sz="1200">
              <a:latin typeface="Abadi Extra Light" panose="020B0204020104020204" pitchFamily="34" charset="0"/>
            </a:rPr>
          </a:br>
          <a:r>
            <a:rPr lang="en-US" sz="1200">
              <a:latin typeface="Abadi Extra Light" panose="020B0204020104020204" pitchFamily="34" charset="0"/>
            </a:rPr>
            <a:t>proposed regulations in</a:t>
          </a:r>
          <a:br>
            <a:rPr lang="en-US" sz="1200">
              <a:latin typeface="Abadi Extra Light" panose="020B0204020104020204" pitchFamily="34" charset="0"/>
            </a:rPr>
          </a:br>
          <a:r>
            <a:rPr lang="en-US" sz="1200">
              <a:latin typeface="Abadi Extra Light" panose="020B0204020104020204" pitchFamily="34" charset="0"/>
            </a:rPr>
            <a:t>24 CFR Part 75</a:t>
          </a:r>
        </a:p>
      </dgm:t>
    </dgm:pt>
    <dgm:pt modelId="{7E4CD865-BB99-482A-B76A-F3BBC533A8CA}" type="parTrans" cxnId="{D1035EFE-CBCD-4188-972F-22C1E3E333E5}">
      <dgm:prSet/>
      <dgm:spPr/>
      <dgm:t>
        <a:bodyPr/>
        <a:lstStyle/>
        <a:p>
          <a:endParaRPr lang="en-US"/>
        </a:p>
      </dgm:t>
    </dgm:pt>
    <dgm:pt modelId="{E003C9E3-3978-4D71-B5A6-7D12E1F4EAAD}" type="sibTrans" cxnId="{D1035EFE-CBCD-4188-972F-22C1E3E333E5}">
      <dgm:prSet/>
      <dgm:spPr/>
      <dgm:t>
        <a:bodyPr/>
        <a:lstStyle/>
        <a:p>
          <a:endParaRPr lang="en-US"/>
        </a:p>
      </dgm:t>
    </dgm:pt>
    <dgm:pt modelId="{5FB8ACA0-4B3F-432C-8011-28A2A2DBD19B}">
      <dgm:prSet custT="1"/>
      <dgm:spPr/>
      <dgm:t>
        <a:bodyPr/>
        <a:lstStyle/>
        <a:p>
          <a:pPr>
            <a:spcAft>
              <a:spcPts val="0"/>
            </a:spcAft>
          </a:pPr>
          <a:r>
            <a:rPr lang="en-US" sz="1800" b="0">
              <a:latin typeface="Abadi" panose="020B0604020104020204" pitchFamily="34" charset="0"/>
            </a:rPr>
            <a:t>2021</a:t>
          </a:r>
        </a:p>
        <a:p>
          <a:pPr>
            <a:spcAft>
              <a:spcPts val="0"/>
            </a:spcAft>
          </a:pPr>
          <a:r>
            <a:rPr lang="en-US" sz="1200" b="0">
              <a:latin typeface="Abadi Extra Light" panose="020B0204020104020204" pitchFamily="34" charset="0"/>
            </a:rPr>
            <a:t>Compliance on the new regulations in 24 CFR Part 75 begins</a:t>
          </a:r>
        </a:p>
      </dgm:t>
    </dgm:pt>
    <dgm:pt modelId="{242DEF10-AC3A-491A-A0AD-33AB375B372D}" type="parTrans" cxnId="{73A9EFC9-396E-416B-B536-FA84030AF061}">
      <dgm:prSet/>
      <dgm:spPr/>
      <dgm:t>
        <a:bodyPr/>
        <a:lstStyle/>
        <a:p>
          <a:endParaRPr lang="en-US"/>
        </a:p>
      </dgm:t>
    </dgm:pt>
    <dgm:pt modelId="{A89443D0-DE06-4982-A2EA-A2A0C367D327}" type="sibTrans" cxnId="{73A9EFC9-396E-416B-B536-FA84030AF061}">
      <dgm:prSet/>
      <dgm:spPr/>
      <dgm:t>
        <a:bodyPr/>
        <a:lstStyle/>
        <a:p>
          <a:endParaRPr lang="en-US"/>
        </a:p>
      </dgm:t>
    </dgm:pt>
    <dgm:pt modelId="{E5730A32-17FF-4D3D-8BF2-32BF75325A2B}" type="pres">
      <dgm:prSet presAssocID="{B020D827-6472-4FAA-BC97-89BFC0BAFAEE}" presName="Name0" presStyleCnt="0">
        <dgm:presLayoutVars>
          <dgm:dir/>
          <dgm:resizeHandles val="exact"/>
        </dgm:presLayoutVars>
      </dgm:prSet>
      <dgm:spPr/>
    </dgm:pt>
    <dgm:pt modelId="{B098B261-218A-4715-A7B3-8691EA7F3CE7}" type="pres">
      <dgm:prSet presAssocID="{B020D827-6472-4FAA-BC97-89BFC0BAFAEE}" presName="fgShape" presStyleLbl="fgShp" presStyleIdx="0" presStyleCnt="1" custScaleX="108696" custLinFactNeighborX="8698" custLinFactNeighborY="-6485"/>
      <dgm:spPr>
        <a:prstGeom prst="rightArrow">
          <a:avLst/>
        </a:prstGeom>
        <a:solidFill>
          <a:schemeClr val="bg1"/>
        </a:solid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BCCFCDE-7897-437E-91C8-0D32708BC28A}" type="pres">
      <dgm:prSet presAssocID="{B020D827-6472-4FAA-BC97-89BFC0BAFAEE}" presName="linComp" presStyleCnt="0"/>
      <dgm:spPr/>
    </dgm:pt>
    <dgm:pt modelId="{E02B0586-B0BF-468B-83EC-FC7DC9825410}" type="pres">
      <dgm:prSet presAssocID="{DC9E9AC8-5246-433C-8ACB-0568296FE2D6}" presName="compNode" presStyleCnt="0"/>
      <dgm:spPr/>
    </dgm:pt>
    <dgm:pt modelId="{D4A7CF05-3243-4D4E-BEE2-6DCAABB4FD49}" type="pres">
      <dgm:prSet presAssocID="{DC9E9AC8-5246-433C-8ACB-0568296FE2D6}" presName="bkgdShape" presStyleLbl="node1" presStyleIdx="0" presStyleCnt="5"/>
      <dgm:spPr/>
    </dgm:pt>
    <dgm:pt modelId="{A28B4434-1A3C-4C11-8082-429FA8BB95F1}" type="pres">
      <dgm:prSet presAssocID="{DC9E9AC8-5246-433C-8ACB-0568296FE2D6}" presName="nodeTx" presStyleLbl="node1" presStyleIdx="0" presStyleCnt="5">
        <dgm:presLayoutVars>
          <dgm:bulletEnabled val="1"/>
        </dgm:presLayoutVars>
      </dgm:prSet>
      <dgm:spPr/>
    </dgm:pt>
    <dgm:pt modelId="{93392D85-C7EF-45C2-AC68-B80C95F82826}" type="pres">
      <dgm:prSet presAssocID="{DC9E9AC8-5246-433C-8ACB-0568296FE2D6}" presName="invisiNode" presStyleLbl="node1" presStyleIdx="0" presStyleCnt="5"/>
      <dgm:spPr/>
    </dgm:pt>
    <dgm:pt modelId="{ED5076BB-31FA-4E26-8E64-5B2024DA7291}" type="pres">
      <dgm:prSet presAssocID="{DC9E9AC8-5246-433C-8ACB-0568296FE2D6}" presName="imagNode" presStyleLbl="fgImgPlace1" presStyleIdx="0" presStyleCnt="5"/>
      <dgm:spPr>
        <a:blipFill>
          <a:blip xmlns:r="http://schemas.openxmlformats.org/officeDocument/2006/relationships" r:embed="rId1">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9000" b="-19000"/>
          </a:stretch>
        </a:blipFill>
      </dgm:spPr>
    </dgm:pt>
    <dgm:pt modelId="{1FF20F13-356A-4EA6-A8E9-3F80FDC1C3EA}" type="pres">
      <dgm:prSet presAssocID="{E7BCC4FA-7364-4483-8FA0-1535AD8D7C0B}" presName="sibTrans" presStyleLbl="sibTrans2D1" presStyleIdx="0" presStyleCnt="0"/>
      <dgm:spPr/>
    </dgm:pt>
    <dgm:pt modelId="{2C96DC3C-63B7-4624-9C69-751A4673B1E3}" type="pres">
      <dgm:prSet presAssocID="{E44D859A-4856-4D74-AB41-FCEC9DD96E86}" presName="compNode" presStyleCnt="0"/>
      <dgm:spPr/>
    </dgm:pt>
    <dgm:pt modelId="{2CC07366-D017-431B-8A23-C6ECDCEA8817}" type="pres">
      <dgm:prSet presAssocID="{E44D859A-4856-4D74-AB41-FCEC9DD96E86}" presName="bkgdShape" presStyleLbl="node1" presStyleIdx="1" presStyleCnt="5"/>
      <dgm:spPr/>
    </dgm:pt>
    <dgm:pt modelId="{1CFF0974-36EF-494A-930F-FA2F6755E2AE}" type="pres">
      <dgm:prSet presAssocID="{E44D859A-4856-4D74-AB41-FCEC9DD96E86}" presName="nodeTx" presStyleLbl="node1" presStyleIdx="1" presStyleCnt="5">
        <dgm:presLayoutVars>
          <dgm:bulletEnabled val="1"/>
        </dgm:presLayoutVars>
      </dgm:prSet>
      <dgm:spPr/>
    </dgm:pt>
    <dgm:pt modelId="{3230B4AF-C66C-4257-AFDB-E1DFE6485B82}" type="pres">
      <dgm:prSet presAssocID="{E44D859A-4856-4D74-AB41-FCEC9DD96E86}" presName="invisiNode" presStyleLbl="node1" presStyleIdx="1" presStyleCnt="5"/>
      <dgm:spPr/>
    </dgm:pt>
    <dgm:pt modelId="{F6D2DA66-BDB8-4ABE-92FE-C86D54F88371}" type="pres">
      <dgm:prSet presAssocID="{E44D859A-4856-4D74-AB41-FCEC9DD96E86}" presName="imagNode" presStyleLbl="fgImgPlace1" presStyleIdx="1" presStyleCnt="5"/>
      <dgm:spPr>
        <a:blipFill>
          <a:blip xmlns:r="http://schemas.openxmlformats.org/officeDocument/2006/relationships" r:embed="rId3">
            <a:duotone>
              <a:schemeClr val="accent3">
                <a:hueOff val="518559"/>
                <a:satOff val="25000"/>
                <a:lumOff val="496"/>
                <a:alphaOff val="0"/>
                <a:shade val="20000"/>
                <a:satMod val="200000"/>
              </a:schemeClr>
              <a:schemeClr val="accent3">
                <a:hueOff val="518559"/>
                <a:satOff val="25000"/>
                <a:lumOff val="496"/>
                <a:alphaOff val="0"/>
                <a:tint val="12000"/>
                <a:satMod val="190000"/>
              </a:schemeClr>
            </a:duotone>
            <a:extLst>
              <a:ext uri="{28A0092B-C50C-407E-A947-70E740481C1C}">
                <a14:useLocalDpi xmlns:a14="http://schemas.microsoft.com/office/drawing/2010/main" val="0"/>
              </a:ext>
            </a:extLst>
          </a:blip>
          <a:srcRect/>
          <a:stretch>
            <a:fillRect l="-11000" r="-11000"/>
          </a:stretch>
        </a:blipFill>
      </dgm:spPr>
    </dgm:pt>
    <dgm:pt modelId="{8D3D9E40-7DE6-48C2-9211-23E0DC1584EC}" type="pres">
      <dgm:prSet presAssocID="{6B938F94-3E69-4284-ABD5-26F41D119057}" presName="sibTrans" presStyleLbl="sibTrans2D1" presStyleIdx="0" presStyleCnt="0"/>
      <dgm:spPr/>
    </dgm:pt>
    <dgm:pt modelId="{865AAD9C-BB64-4168-AED2-D6FD8014B05A}" type="pres">
      <dgm:prSet presAssocID="{210D79F7-F3BC-46B2-B154-9FD9DA2F56C3}" presName="compNode" presStyleCnt="0"/>
      <dgm:spPr/>
    </dgm:pt>
    <dgm:pt modelId="{92B9D5A0-31D9-481D-B1D3-663C7B5B67B4}" type="pres">
      <dgm:prSet presAssocID="{210D79F7-F3BC-46B2-B154-9FD9DA2F56C3}" presName="bkgdShape" presStyleLbl="node1" presStyleIdx="2" presStyleCnt="5"/>
      <dgm:spPr/>
    </dgm:pt>
    <dgm:pt modelId="{0D765204-4939-4EF9-B041-E111A54EA88A}" type="pres">
      <dgm:prSet presAssocID="{210D79F7-F3BC-46B2-B154-9FD9DA2F56C3}" presName="nodeTx" presStyleLbl="node1" presStyleIdx="2" presStyleCnt="5">
        <dgm:presLayoutVars>
          <dgm:bulletEnabled val="1"/>
        </dgm:presLayoutVars>
      </dgm:prSet>
      <dgm:spPr/>
    </dgm:pt>
    <dgm:pt modelId="{2DF786D4-92C3-4CCE-9E05-36DB8B708671}" type="pres">
      <dgm:prSet presAssocID="{210D79F7-F3BC-46B2-B154-9FD9DA2F56C3}" presName="invisiNode" presStyleLbl="node1" presStyleIdx="2" presStyleCnt="5"/>
      <dgm:spPr/>
    </dgm:pt>
    <dgm:pt modelId="{B8E26C84-101B-4612-A7FB-C85560198C54}" type="pres">
      <dgm:prSet presAssocID="{210D79F7-F3BC-46B2-B154-9FD9DA2F56C3}" presName="imagNode" presStyleLbl="fgImgPlace1" presStyleIdx="2" presStyleCnt="5"/>
      <dgm:spPr>
        <a:blipFill dpi="0" rotWithShape="1">
          <a:blip xmlns:r="http://schemas.openxmlformats.org/officeDocument/2006/relationships" r:embed="rId4">
            <a:duotone>
              <a:schemeClr val="accent3">
                <a:hueOff val="1037118"/>
                <a:satOff val="50000"/>
                <a:lumOff val="991"/>
                <a:alphaOff val="0"/>
                <a:shade val="20000"/>
                <a:satMod val="200000"/>
              </a:schemeClr>
              <a:schemeClr val="accent3">
                <a:hueOff val="1037118"/>
                <a:satOff val="50000"/>
                <a:lumOff val="991"/>
                <a:alphaOff val="0"/>
                <a:tint val="12000"/>
                <a:satMod val="190000"/>
              </a:schemeClr>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580" t="-5174" r="-1580" b="-20826"/>
          </a:stretch>
        </a:blipFill>
      </dgm:spPr>
    </dgm:pt>
    <dgm:pt modelId="{4BC06587-D62C-4536-AAC0-DC9AD3AC2D68}" type="pres">
      <dgm:prSet presAssocID="{33F35FA7-351D-4733-BA9D-D37BA02EA1DB}" presName="sibTrans" presStyleLbl="sibTrans2D1" presStyleIdx="0" presStyleCnt="0"/>
      <dgm:spPr/>
    </dgm:pt>
    <dgm:pt modelId="{36C39BB7-1C27-4BF1-ABD5-58348389CEEB}" type="pres">
      <dgm:prSet presAssocID="{A64724A6-F45E-4318-AE43-BF2257CCC156}" presName="compNode" presStyleCnt="0"/>
      <dgm:spPr/>
    </dgm:pt>
    <dgm:pt modelId="{1FF2F0EB-82D4-49F9-A622-59525B97E400}" type="pres">
      <dgm:prSet presAssocID="{A64724A6-F45E-4318-AE43-BF2257CCC156}" presName="bkgdShape" presStyleLbl="node1" presStyleIdx="3" presStyleCnt="5"/>
      <dgm:spPr/>
    </dgm:pt>
    <dgm:pt modelId="{CD2D2CF0-57B9-4905-9ABE-A1FCA0AC0421}" type="pres">
      <dgm:prSet presAssocID="{A64724A6-F45E-4318-AE43-BF2257CCC156}" presName="nodeTx" presStyleLbl="node1" presStyleIdx="3" presStyleCnt="5">
        <dgm:presLayoutVars>
          <dgm:bulletEnabled val="1"/>
        </dgm:presLayoutVars>
      </dgm:prSet>
      <dgm:spPr/>
    </dgm:pt>
    <dgm:pt modelId="{90FC8F5F-0F01-4746-B6D6-91FC2EEC8DE3}" type="pres">
      <dgm:prSet presAssocID="{A64724A6-F45E-4318-AE43-BF2257CCC156}" presName="invisiNode" presStyleLbl="node1" presStyleIdx="3" presStyleCnt="5"/>
      <dgm:spPr/>
    </dgm:pt>
    <dgm:pt modelId="{31BB2DB2-5504-448B-982C-6F872FFBE939}" type="pres">
      <dgm:prSet presAssocID="{A64724A6-F45E-4318-AE43-BF2257CCC156}" presName="imagNode" presStyleLbl="fgImgPlace1" presStyleIdx="3" presStyleCnt="5"/>
      <dgm:spPr>
        <a:blipFill>
          <a:blip xmlns:r="http://schemas.openxmlformats.org/officeDocument/2006/relationships" r:embed="rId6">
            <a:duotone>
              <a:schemeClr val="accent3">
                <a:hueOff val="1555677"/>
                <a:satOff val="75000"/>
                <a:lumOff val="1487"/>
                <a:alphaOff val="0"/>
                <a:shade val="20000"/>
                <a:satMod val="200000"/>
              </a:schemeClr>
              <a:schemeClr val="accent3">
                <a:hueOff val="1555677"/>
                <a:satOff val="75000"/>
                <a:lumOff val="1487"/>
                <a:alphaOff val="0"/>
                <a:tint val="12000"/>
                <a:satMod val="190000"/>
              </a:schemeClr>
            </a:duotone>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dgm:spPr>
    </dgm:pt>
    <dgm:pt modelId="{8A8F5786-DD61-433B-928F-0F47D300357D}" type="pres">
      <dgm:prSet presAssocID="{E003C9E3-3978-4D71-B5A6-7D12E1F4EAAD}" presName="sibTrans" presStyleLbl="sibTrans2D1" presStyleIdx="0" presStyleCnt="0"/>
      <dgm:spPr/>
    </dgm:pt>
    <dgm:pt modelId="{EC033631-4407-4113-9CCD-3E4FBF70AE02}" type="pres">
      <dgm:prSet presAssocID="{5FB8ACA0-4B3F-432C-8011-28A2A2DBD19B}" presName="compNode" presStyleCnt="0"/>
      <dgm:spPr/>
    </dgm:pt>
    <dgm:pt modelId="{7FD56355-E15A-4C4F-B631-858C3DE53E49}" type="pres">
      <dgm:prSet presAssocID="{5FB8ACA0-4B3F-432C-8011-28A2A2DBD19B}" presName="bkgdShape" presStyleLbl="node1" presStyleIdx="4" presStyleCnt="5"/>
      <dgm:spPr/>
    </dgm:pt>
    <dgm:pt modelId="{9898F964-2072-4F7F-B13B-8ABE691FE2F8}" type="pres">
      <dgm:prSet presAssocID="{5FB8ACA0-4B3F-432C-8011-28A2A2DBD19B}" presName="nodeTx" presStyleLbl="node1" presStyleIdx="4" presStyleCnt="5">
        <dgm:presLayoutVars>
          <dgm:bulletEnabled val="1"/>
        </dgm:presLayoutVars>
      </dgm:prSet>
      <dgm:spPr/>
    </dgm:pt>
    <dgm:pt modelId="{733AA8AB-A841-4B52-B4E1-FBBCB06F40CA}" type="pres">
      <dgm:prSet presAssocID="{5FB8ACA0-4B3F-432C-8011-28A2A2DBD19B}" presName="invisiNode" presStyleLbl="node1" presStyleIdx="4" presStyleCnt="5"/>
      <dgm:spPr/>
    </dgm:pt>
    <dgm:pt modelId="{1EA3B04B-4EA4-44B4-B81B-DF6E9A93EB9D}" type="pres">
      <dgm:prSet presAssocID="{5FB8ACA0-4B3F-432C-8011-28A2A2DBD19B}" presName="imagNode" presStyleLbl="fgImgPlace1" presStyleIdx="4" presStyleCnt="5"/>
      <dgm:spPr>
        <a:blipFill>
          <a:blip xmlns:r="http://schemas.openxmlformats.org/officeDocument/2006/relationships" r:embed="rId8">
            <a:duotone>
              <a:schemeClr val="accent3">
                <a:hueOff val="2074236"/>
                <a:satOff val="100000"/>
                <a:lumOff val="1983"/>
                <a:alphaOff val="0"/>
                <a:shade val="20000"/>
                <a:satMod val="200000"/>
              </a:schemeClr>
              <a:schemeClr val="accent3">
                <a:hueOff val="2074236"/>
                <a:satOff val="100000"/>
                <a:lumOff val="1983"/>
                <a:alphaOff val="0"/>
                <a:tint val="12000"/>
                <a:satMod val="190000"/>
              </a:schemeClr>
            </a:duotone>
            <a:extLst>
              <a:ext uri="{28A0092B-C50C-407E-A947-70E740481C1C}">
                <a14:useLocalDpi xmlns:a14="http://schemas.microsoft.com/office/drawing/2010/main" val="0"/>
              </a:ext>
            </a:extLst>
          </a:blip>
          <a:srcRect/>
          <a:stretch>
            <a:fillRect t="-9000" b="-9000"/>
          </a:stretch>
        </a:blipFill>
      </dgm:spPr>
    </dgm:pt>
  </dgm:ptLst>
  <dgm:cxnLst>
    <dgm:cxn modelId="{DB972D08-BA25-47C1-A392-7183674F0E3E}" type="presOf" srcId="{210D79F7-F3BC-46B2-B154-9FD9DA2F56C3}" destId="{92B9D5A0-31D9-481D-B1D3-663C7B5B67B4}" srcOrd="0" destOrd="0" presId="urn:microsoft.com/office/officeart/2005/8/layout/hList7"/>
    <dgm:cxn modelId="{76015C0A-60D0-41BC-AC88-64D9084A5BC7}" type="presOf" srcId="{DC9E9AC8-5246-433C-8ACB-0568296FE2D6}" destId="{A28B4434-1A3C-4C11-8082-429FA8BB95F1}" srcOrd="1" destOrd="0" presId="urn:microsoft.com/office/officeart/2005/8/layout/hList7"/>
    <dgm:cxn modelId="{5364A411-83DE-4C93-83DD-60E677F417BD}" type="presOf" srcId="{DC9E9AC8-5246-433C-8ACB-0568296FE2D6}" destId="{D4A7CF05-3243-4D4E-BEE2-6DCAABB4FD49}" srcOrd="0" destOrd="0" presId="urn:microsoft.com/office/officeart/2005/8/layout/hList7"/>
    <dgm:cxn modelId="{3E2F6918-DCF7-445E-AF68-436EF2AB4846}" type="presOf" srcId="{6B938F94-3E69-4284-ABD5-26F41D119057}" destId="{8D3D9E40-7DE6-48C2-9211-23E0DC1584EC}" srcOrd="0" destOrd="0" presId="urn:microsoft.com/office/officeart/2005/8/layout/hList7"/>
    <dgm:cxn modelId="{3E3D6C1E-E9D3-4C59-AAB5-388A6E69D0BE}" type="presOf" srcId="{5FB8ACA0-4B3F-432C-8011-28A2A2DBD19B}" destId="{7FD56355-E15A-4C4F-B631-858C3DE53E49}" srcOrd="0" destOrd="0" presId="urn:microsoft.com/office/officeart/2005/8/layout/hList7"/>
    <dgm:cxn modelId="{6ABE063A-3AC1-435C-A919-54FA59418088}" srcId="{B020D827-6472-4FAA-BC97-89BFC0BAFAEE}" destId="{210D79F7-F3BC-46B2-B154-9FD9DA2F56C3}" srcOrd="2" destOrd="0" parTransId="{5485FDBF-A035-453D-BE27-A02F27844050}" sibTransId="{33F35FA7-351D-4733-BA9D-D37BA02EA1DB}"/>
    <dgm:cxn modelId="{605CB866-6E96-4E34-93A0-E340C5F94F4B}" type="presOf" srcId="{A64724A6-F45E-4318-AE43-BF2257CCC156}" destId="{CD2D2CF0-57B9-4905-9ABE-A1FCA0AC0421}" srcOrd="1" destOrd="0" presId="urn:microsoft.com/office/officeart/2005/8/layout/hList7"/>
    <dgm:cxn modelId="{3DB80F6D-BDFE-4039-A835-B1732D5A3963}" type="presOf" srcId="{E44D859A-4856-4D74-AB41-FCEC9DD96E86}" destId="{2CC07366-D017-431B-8A23-C6ECDCEA8817}" srcOrd="0" destOrd="0" presId="urn:microsoft.com/office/officeart/2005/8/layout/hList7"/>
    <dgm:cxn modelId="{F834056E-0002-445A-A9DC-7229D7E6873E}" srcId="{B020D827-6472-4FAA-BC97-89BFC0BAFAEE}" destId="{E44D859A-4856-4D74-AB41-FCEC9DD96E86}" srcOrd="1" destOrd="0" parTransId="{85C97AA5-9891-4E5B-BAA9-7DD009AC3B55}" sibTransId="{6B938F94-3E69-4284-ABD5-26F41D119057}"/>
    <dgm:cxn modelId="{9DE23A81-D15C-4E55-A162-7D5E34609DE4}" type="presOf" srcId="{E7BCC4FA-7364-4483-8FA0-1535AD8D7C0B}" destId="{1FF20F13-356A-4EA6-A8E9-3F80FDC1C3EA}" srcOrd="0" destOrd="0" presId="urn:microsoft.com/office/officeart/2005/8/layout/hList7"/>
    <dgm:cxn modelId="{524409A2-F88F-4A30-85CE-AD65E3E0C7C1}" type="presOf" srcId="{E44D859A-4856-4D74-AB41-FCEC9DD96E86}" destId="{1CFF0974-36EF-494A-930F-FA2F6755E2AE}" srcOrd="1" destOrd="0" presId="urn:microsoft.com/office/officeart/2005/8/layout/hList7"/>
    <dgm:cxn modelId="{EB47E5BC-7938-42EF-AEE1-4713E46D4ED3}" type="presOf" srcId="{5FB8ACA0-4B3F-432C-8011-28A2A2DBD19B}" destId="{9898F964-2072-4F7F-B13B-8ABE691FE2F8}" srcOrd="1" destOrd="0" presId="urn:microsoft.com/office/officeart/2005/8/layout/hList7"/>
    <dgm:cxn modelId="{917827C6-1748-489D-A88D-DF40EF972E20}" srcId="{B020D827-6472-4FAA-BC97-89BFC0BAFAEE}" destId="{DC9E9AC8-5246-433C-8ACB-0568296FE2D6}" srcOrd="0" destOrd="0" parTransId="{E1CA8000-0881-4DE7-95D4-A367F76EE5E2}" sibTransId="{E7BCC4FA-7364-4483-8FA0-1535AD8D7C0B}"/>
    <dgm:cxn modelId="{73A9EFC9-396E-416B-B536-FA84030AF061}" srcId="{B020D827-6472-4FAA-BC97-89BFC0BAFAEE}" destId="{5FB8ACA0-4B3F-432C-8011-28A2A2DBD19B}" srcOrd="4" destOrd="0" parTransId="{242DEF10-AC3A-491A-A0AD-33AB375B372D}" sibTransId="{A89443D0-DE06-4982-A2EA-A2A0C367D327}"/>
    <dgm:cxn modelId="{29FE36DA-74A2-4A29-912B-0B83332F4242}" type="presOf" srcId="{B020D827-6472-4FAA-BC97-89BFC0BAFAEE}" destId="{E5730A32-17FF-4D3D-8BF2-32BF75325A2B}" srcOrd="0" destOrd="0" presId="urn:microsoft.com/office/officeart/2005/8/layout/hList7"/>
    <dgm:cxn modelId="{EC97EADE-203E-43CE-889C-5C0AFD283DAE}" type="presOf" srcId="{33F35FA7-351D-4733-BA9D-D37BA02EA1DB}" destId="{4BC06587-D62C-4536-AAC0-DC9AD3AC2D68}" srcOrd="0" destOrd="0" presId="urn:microsoft.com/office/officeart/2005/8/layout/hList7"/>
    <dgm:cxn modelId="{979810E9-F03F-483C-AE0F-5184E156710C}" type="presOf" srcId="{E003C9E3-3978-4D71-B5A6-7D12E1F4EAAD}" destId="{8A8F5786-DD61-433B-928F-0F47D300357D}" srcOrd="0" destOrd="0" presId="urn:microsoft.com/office/officeart/2005/8/layout/hList7"/>
    <dgm:cxn modelId="{3F6EE9FB-9437-44FD-93CE-1F42FFAA2031}" type="presOf" srcId="{210D79F7-F3BC-46B2-B154-9FD9DA2F56C3}" destId="{0D765204-4939-4EF9-B041-E111A54EA88A}" srcOrd="1" destOrd="0" presId="urn:microsoft.com/office/officeart/2005/8/layout/hList7"/>
    <dgm:cxn modelId="{E288D5FC-114F-4906-9E19-834FC77AE0B5}" type="presOf" srcId="{A64724A6-F45E-4318-AE43-BF2257CCC156}" destId="{1FF2F0EB-82D4-49F9-A622-59525B97E400}" srcOrd="0" destOrd="0" presId="urn:microsoft.com/office/officeart/2005/8/layout/hList7"/>
    <dgm:cxn modelId="{D1035EFE-CBCD-4188-972F-22C1E3E333E5}" srcId="{B020D827-6472-4FAA-BC97-89BFC0BAFAEE}" destId="{A64724A6-F45E-4318-AE43-BF2257CCC156}" srcOrd="3" destOrd="0" parTransId="{7E4CD865-BB99-482A-B76A-F3BBC533A8CA}" sibTransId="{E003C9E3-3978-4D71-B5A6-7D12E1F4EAAD}"/>
    <dgm:cxn modelId="{FDF2A576-E494-4191-9B63-21871F8127F9}" type="presParOf" srcId="{E5730A32-17FF-4D3D-8BF2-32BF75325A2B}" destId="{B098B261-218A-4715-A7B3-8691EA7F3CE7}" srcOrd="0" destOrd="0" presId="urn:microsoft.com/office/officeart/2005/8/layout/hList7"/>
    <dgm:cxn modelId="{C7811193-347F-4F5C-BBA8-C459A9AAABE5}" type="presParOf" srcId="{E5730A32-17FF-4D3D-8BF2-32BF75325A2B}" destId="{9BCCFCDE-7897-437E-91C8-0D32708BC28A}" srcOrd="1" destOrd="0" presId="urn:microsoft.com/office/officeart/2005/8/layout/hList7"/>
    <dgm:cxn modelId="{9006EDC6-0290-4E50-9C84-0B349A7892CA}" type="presParOf" srcId="{9BCCFCDE-7897-437E-91C8-0D32708BC28A}" destId="{E02B0586-B0BF-468B-83EC-FC7DC9825410}" srcOrd="0" destOrd="0" presId="urn:microsoft.com/office/officeart/2005/8/layout/hList7"/>
    <dgm:cxn modelId="{46E8549E-FC88-4A6F-B624-221559EA849C}" type="presParOf" srcId="{E02B0586-B0BF-468B-83EC-FC7DC9825410}" destId="{D4A7CF05-3243-4D4E-BEE2-6DCAABB4FD49}" srcOrd="0" destOrd="0" presId="urn:microsoft.com/office/officeart/2005/8/layout/hList7"/>
    <dgm:cxn modelId="{2288BFA2-E497-453B-BFC4-B276FE9CB9CA}" type="presParOf" srcId="{E02B0586-B0BF-468B-83EC-FC7DC9825410}" destId="{A28B4434-1A3C-4C11-8082-429FA8BB95F1}" srcOrd="1" destOrd="0" presId="urn:microsoft.com/office/officeart/2005/8/layout/hList7"/>
    <dgm:cxn modelId="{5C0F7A7E-D33C-4D9C-85EC-3B2536A6D068}" type="presParOf" srcId="{E02B0586-B0BF-468B-83EC-FC7DC9825410}" destId="{93392D85-C7EF-45C2-AC68-B80C95F82826}" srcOrd="2" destOrd="0" presId="urn:microsoft.com/office/officeart/2005/8/layout/hList7"/>
    <dgm:cxn modelId="{B8A9ED01-031D-4B84-A08A-8FB0CB63728B}" type="presParOf" srcId="{E02B0586-B0BF-468B-83EC-FC7DC9825410}" destId="{ED5076BB-31FA-4E26-8E64-5B2024DA7291}" srcOrd="3" destOrd="0" presId="urn:microsoft.com/office/officeart/2005/8/layout/hList7"/>
    <dgm:cxn modelId="{1ACC11C4-9382-42CD-B837-19482F269F15}" type="presParOf" srcId="{9BCCFCDE-7897-437E-91C8-0D32708BC28A}" destId="{1FF20F13-356A-4EA6-A8E9-3F80FDC1C3EA}" srcOrd="1" destOrd="0" presId="urn:microsoft.com/office/officeart/2005/8/layout/hList7"/>
    <dgm:cxn modelId="{80E1D595-EB30-4883-ACA6-6C4248B7C194}" type="presParOf" srcId="{9BCCFCDE-7897-437E-91C8-0D32708BC28A}" destId="{2C96DC3C-63B7-4624-9C69-751A4673B1E3}" srcOrd="2" destOrd="0" presId="urn:microsoft.com/office/officeart/2005/8/layout/hList7"/>
    <dgm:cxn modelId="{53814886-52BE-47E0-8136-B5D604D95CC3}" type="presParOf" srcId="{2C96DC3C-63B7-4624-9C69-751A4673B1E3}" destId="{2CC07366-D017-431B-8A23-C6ECDCEA8817}" srcOrd="0" destOrd="0" presId="urn:microsoft.com/office/officeart/2005/8/layout/hList7"/>
    <dgm:cxn modelId="{046D06B4-2C4D-4760-B231-EC38DB1AD562}" type="presParOf" srcId="{2C96DC3C-63B7-4624-9C69-751A4673B1E3}" destId="{1CFF0974-36EF-494A-930F-FA2F6755E2AE}" srcOrd="1" destOrd="0" presId="urn:microsoft.com/office/officeart/2005/8/layout/hList7"/>
    <dgm:cxn modelId="{05E6CFA5-6916-46C4-96E8-6E2E8823F9A1}" type="presParOf" srcId="{2C96DC3C-63B7-4624-9C69-751A4673B1E3}" destId="{3230B4AF-C66C-4257-AFDB-E1DFE6485B82}" srcOrd="2" destOrd="0" presId="urn:microsoft.com/office/officeart/2005/8/layout/hList7"/>
    <dgm:cxn modelId="{CD7A6C29-AF52-479F-B63B-301ACE64FAA1}" type="presParOf" srcId="{2C96DC3C-63B7-4624-9C69-751A4673B1E3}" destId="{F6D2DA66-BDB8-4ABE-92FE-C86D54F88371}" srcOrd="3" destOrd="0" presId="urn:microsoft.com/office/officeart/2005/8/layout/hList7"/>
    <dgm:cxn modelId="{164A6B38-3165-474F-9B0D-5D96C5B52D48}" type="presParOf" srcId="{9BCCFCDE-7897-437E-91C8-0D32708BC28A}" destId="{8D3D9E40-7DE6-48C2-9211-23E0DC1584EC}" srcOrd="3" destOrd="0" presId="urn:microsoft.com/office/officeart/2005/8/layout/hList7"/>
    <dgm:cxn modelId="{3FD2F26F-6CD6-4AA6-ACD4-A201903B6542}" type="presParOf" srcId="{9BCCFCDE-7897-437E-91C8-0D32708BC28A}" destId="{865AAD9C-BB64-4168-AED2-D6FD8014B05A}" srcOrd="4" destOrd="0" presId="urn:microsoft.com/office/officeart/2005/8/layout/hList7"/>
    <dgm:cxn modelId="{D395E914-0477-4086-B8F9-DBDB423790CD}" type="presParOf" srcId="{865AAD9C-BB64-4168-AED2-D6FD8014B05A}" destId="{92B9D5A0-31D9-481D-B1D3-663C7B5B67B4}" srcOrd="0" destOrd="0" presId="urn:microsoft.com/office/officeart/2005/8/layout/hList7"/>
    <dgm:cxn modelId="{83130879-0258-49C7-B989-E37AE96310A3}" type="presParOf" srcId="{865AAD9C-BB64-4168-AED2-D6FD8014B05A}" destId="{0D765204-4939-4EF9-B041-E111A54EA88A}" srcOrd="1" destOrd="0" presId="urn:microsoft.com/office/officeart/2005/8/layout/hList7"/>
    <dgm:cxn modelId="{5595C1DA-FC54-4319-A2F7-C9D8941D7386}" type="presParOf" srcId="{865AAD9C-BB64-4168-AED2-D6FD8014B05A}" destId="{2DF786D4-92C3-4CCE-9E05-36DB8B708671}" srcOrd="2" destOrd="0" presId="urn:microsoft.com/office/officeart/2005/8/layout/hList7"/>
    <dgm:cxn modelId="{B23EF04C-9A39-4B42-8477-DD1B94C4974F}" type="presParOf" srcId="{865AAD9C-BB64-4168-AED2-D6FD8014B05A}" destId="{B8E26C84-101B-4612-A7FB-C85560198C54}" srcOrd="3" destOrd="0" presId="urn:microsoft.com/office/officeart/2005/8/layout/hList7"/>
    <dgm:cxn modelId="{93A58F91-39D8-4716-83C9-022B78158F81}" type="presParOf" srcId="{9BCCFCDE-7897-437E-91C8-0D32708BC28A}" destId="{4BC06587-D62C-4536-AAC0-DC9AD3AC2D68}" srcOrd="5" destOrd="0" presId="urn:microsoft.com/office/officeart/2005/8/layout/hList7"/>
    <dgm:cxn modelId="{BB875603-73B3-4423-9E67-C841514B4059}" type="presParOf" srcId="{9BCCFCDE-7897-437E-91C8-0D32708BC28A}" destId="{36C39BB7-1C27-4BF1-ABD5-58348389CEEB}" srcOrd="6" destOrd="0" presId="urn:microsoft.com/office/officeart/2005/8/layout/hList7"/>
    <dgm:cxn modelId="{4C1FC34F-A4BE-4162-B860-1B29B0C5EEF8}" type="presParOf" srcId="{36C39BB7-1C27-4BF1-ABD5-58348389CEEB}" destId="{1FF2F0EB-82D4-49F9-A622-59525B97E400}" srcOrd="0" destOrd="0" presId="urn:microsoft.com/office/officeart/2005/8/layout/hList7"/>
    <dgm:cxn modelId="{15A781B6-E6C1-46AD-8E2D-19D6C215BF55}" type="presParOf" srcId="{36C39BB7-1C27-4BF1-ABD5-58348389CEEB}" destId="{CD2D2CF0-57B9-4905-9ABE-A1FCA0AC0421}" srcOrd="1" destOrd="0" presId="urn:microsoft.com/office/officeart/2005/8/layout/hList7"/>
    <dgm:cxn modelId="{CD3C83AF-1C20-4BCF-8976-F2E195C2B5B1}" type="presParOf" srcId="{36C39BB7-1C27-4BF1-ABD5-58348389CEEB}" destId="{90FC8F5F-0F01-4746-B6D6-91FC2EEC8DE3}" srcOrd="2" destOrd="0" presId="urn:microsoft.com/office/officeart/2005/8/layout/hList7"/>
    <dgm:cxn modelId="{8A4EBAD3-5353-4037-8EB3-656114994074}" type="presParOf" srcId="{36C39BB7-1C27-4BF1-ABD5-58348389CEEB}" destId="{31BB2DB2-5504-448B-982C-6F872FFBE939}" srcOrd="3" destOrd="0" presId="urn:microsoft.com/office/officeart/2005/8/layout/hList7"/>
    <dgm:cxn modelId="{48C38234-382A-4A2F-A073-3F68FE5E53BC}" type="presParOf" srcId="{9BCCFCDE-7897-437E-91C8-0D32708BC28A}" destId="{8A8F5786-DD61-433B-928F-0F47D300357D}" srcOrd="7" destOrd="0" presId="urn:microsoft.com/office/officeart/2005/8/layout/hList7"/>
    <dgm:cxn modelId="{C5410ECB-F3B9-4CF6-9477-56A83CEEF806}" type="presParOf" srcId="{9BCCFCDE-7897-437E-91C8-0D32708BC28A}" destId="{EC033631-4407-4113-9CCD-3E4FBF70AE02}" srcOrd="8" destOrd="0" presId="urn:microsoft.com/office/officeart/2005/8/layout/hList7"/>
    <dgm:cxn modelId="{33FB34D4-F823-4F10-9063-404D8EC6227D}" type="presParOf" srcId="{EC033631-4407-4113-9CCD-3E4FBF70AE02}" destId="{7FD56355-E15A-4C4F-B631-858C3DE53E49}" srcOrd="0" destOrd="0" presId="urn:microsoft.com/office/officeart/2005/8/layout/hList7"/>
    <dgm:cxn modelId="{F74B98C2-0983-48BD-ADC4-4F01275D2B2E}" type="presParOf" srcId="{EC033631-4407-4113-9CCD-3E4FBF70AE02}" destId="{9898F964-2072-4F7F-B13B-8ABE691FE2F8}" srcOrd="1" destOrd="0" presId="urn:microsoft.com/office/officeart/2005/8/layout/hList7"/>
    <dgm:cxn modelId="{7C410410-9535-4BA2-A70E-F0E0C2E5A0D7}" type="presParOf" srcId="{EC033631-4407-4113-9CCD-3E4FBF70AE02}" destId="{733AA8AB-A841-4B52-B4E1-FBBCB06F40CA}" srcOrd="2" destOrd="0" presId="urn:microsoft.com/office/officeart/2005/8/layout/hList7"/>
    <dgm:cxn modelId="{45BD8E5D-B28E-4275-AD7F-B57DD8E4407D}" type="presParOf" srcId="{EC033631-4407-4113-9CCD-3E4FBF70AE02}" destId="{1EA3B04B-4EA4-44B4-B81B-DF6E9A93EB9D}"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8E31172-C49A-41F8-A39D-98D9C98CFBEC}" type="doc">
      <dgm:prSet loTypeId="urn:microsoft.com/office/officeart/2005/8/layout/venn2" loCatId="relationship" qsTypeId="urn:microsoft.com/office/officeart/2005/8/quickstyle/simple5" qsCatId="simple" csTypeId="urn:microsoft.com/office/officeart/2005/8/colors/colorful1" csCatId="colorful" phldr="1"/>
      <dgm:spPr/>
      <dgm:t>
        <a:bodyPr/>
        <a:lstStyle/>
        <a:p>
          <a:endParaRPr lang="en-US"/>
        </a:p>
      </dgm:t>
    </dgm:pt>
    <dgm:pt modelId="{9A9978B8-E477-4E38-ACC9-AF5316BE8F56}">
      <dgm:prSet phldrT="[Text]"/>
      <dgm:spPr/>
      <dgm:t>
        <a:bodyPr/>
        <a:lstStyle/>
        <a:p>
          <a:r>
            <a:rPr lang="en-US">
              <a:latin typeface="Abadi" panose="020B0604020104020204" pitchFamily="34" charset="0"/>
            </a:rPr>
            <a:t>Workers</a:t>
          </a:r>
        </a:p>
      </dgm:t>
    </dgm:pt>
    <dgm:pt modelId="{F954CDA5-0871-416C-B055-393CED581A9C}" type="parTrans" cxnId="{9E5C7770-6203-4D95-978D-1148D56935AA}">
      <dgm:prSet/>
      <dgm:spPr/>
      <dgm:t>
        <a:bodyPr/>
        <a:lstStyle/>
        <a:p>
          <a:endParaRPr lang="en-US">
            <a:latin typeface="Abadi" panose="020B0604020104020204" pitchFamily="34" charset="0"/>
          </a:endParaRPr>
        </a:p>
      </dgm:t>
    </dgm:pt>
    <dgm:pt modelId="{F44CC84D-2BCE-4406-9E5B-5768A7300293}" type="sibTrans" cxnId="{9E5C7770-6203-4D95-978D-1148D56935AA}">
      <dgm:prSet/>
      <dgm:spPr/>
      <dgm:t>
        <a:bodyPr/>
        <a:lstStyle/>
        <a:p>
          <a:endParaRPr lang="en-US">
            <a:latin typeface="Abadi" panose="020B0604020104020204" pitchFamily="34" charset="0"/>
          </a:endParaRPr>
        </a:p>
      </dgm:t>
    </dgm:pt>
    <dgm:pt modelId="{3089F48A-3A1F-4F75-873A-A20C8FE8377F}">
      <dgm:prSet phldrT="[Text]"/>
      <dgm:spPr/>
      <dgm:t>
        <a:bodyPr/>
        <a:lstStyle/>
        <a:p>
          <a:r>
            <a:rPr lang="en-US">
              <a:latin typeface="Abadi" panose="020B0604020104020204" pitchFamily="34" charset="0"/>
            </a:rPr>
            <a:t>Section 3 workers</a:t>
          </a:r>
        </a:p>
      </dgm:t>
    </dgm:pt>
    <dgm:pt modelId="{0CEA0A70-AA46-41EE-B9A2-E29BE3AA19F1}" type="parTrans" cxnId="{47D30731-CC87-4C43-9401-89C6E10990E0}">
      <dgm:prSet/>
      <dgm:spPr/>
      <dgm:t>
        <a:bodyPr/>
        <a:lstStyle/>
        <a:p>
          <a:endParaRPr lang="en-US">
            <a:latin typeface="Abadi" panose="020B0604020104020204" pitchFamily="34" charset="0"/>
          </a:endParaRPr>
        </a:p>
      </dgm:t>
    </dgm:pt>
    <dgm:pt modelId="{066E0268-1868-4F85-A165-34635FE99659}" type="sibTrans" cxnId="{47D30731-CC87-4C43-9401-89C6E10990E0}">
      <dgm:prSet/>
      <dgm:spPr/>
      <dgm:t>
        <a:bodyPr/>
        <a:lstStyle/>
        <a:p>
          <a:endParaRPr lang="en-US">
            <a:latin typeface="Abadi" panose="020B0604020104020204" pitchFamily="34" charset="0"/>
          </a:endParaRPr>
        </a:p>
      </dgm:t>
    </dgm:pt>
    <dgm:pt modelId="{09F06528-EB50-4418-A960-53A6051BFE6C}">
      <dgm:prSet phldrT="[Text]"/>
      <dgm:spPr/>
      <dgm:t>
        <a:bodyPr/>
        <a:lstStyle/>
        <a:p>
          <a:r>
            <a:rPr lang="en-US">
              <a:latin typeface="Abadi" panose="020B0604020104020204" pitchFamily="34" charset="0"/>
            </a:rPr>
            <a:t>Targeted</a:t>
          </a:r>
          <a:br>
            <a:rPr lang="en-US">
              <a:latin typeface="Abadi" panose="020B0604020104020204" pitchFamily="34" charset="0"/>
            </a:rPr>
          </a:br>
          <a:r>
            <a:rPr lang="en-US">
              <a:latin typeface="Abadi" panose="020B0604020104020204" pitchFamily="34" charset="0"/>
            </a:rPr>
            <a:t>Section 3 workers</a:t>
          </a:r>
        </a:p>
      </dgm:t>
    </dgm:pt>
    <dgm:pt modelId="{A0B27C7A-3CCB-489E-802F-13CB7B43F5AC}" type="parTrans" cxnId="{AC6F5EB0-0B2B-4AA8-8E84-DB486E643E0A}">
      <dgm:prSet/>
      <dgm:spPr/>
      <dgm:t>
        <a:bodyPr/>
        <a:lstStyle/>
        <a:p>
          <a:endParaRPr lang="en-US">
            <a:latin typeface="Abadi" panose="020B0604020104020204" pitchFamily="34" charset="0"/>
          </a:endParaRPr>
        </a:p>
      </dgm:t>
    </dgm:pt>
    <dgm:pt modelId="{5C7C68B1-FF49-4547-A04E-D241BB8AD58F}" type="sibTrans" cxnId="{AC6F5EB0-0B2B-4AA8-8E84-DB486E643E0A}">
      <dgm:prSet/>
      <dgm:spPr/>
      <dgm:t>
        <a:bodyPr/>
        <a:lstStyle/>
        <a:p>
          <a:endParaRPr lang="en-US">
            <a:latin typeface="Abadi" panose="020B0604020104020204" pitchFamily="34" charset="0"/>
          </a:endParaRPr>
        </a:p>
      </dgm:t>
    </dgm:pt>
    <dgm:pt modelId="{EC8FD3F5-9612-4C9A-BE4D-C51A83D853C9}" type="pres">
      <dgm:prSet presAssocID="{D8E31172-C49A-41F8-A39D-98D9C98CFBEC}" presName="Name0" presStyleCnt="0">
        <dgm:presLayoutVars>
          <dgm:chMax val="7"/>
          <dgm:resizeHandles val="exact"/>
        </dgm:presLayoutVars>
      </dgm:prSet>
      <dgm:spPr/>
    </dgm:pt>
    <dgm:pt modelId="{9C418478-F294-4EB8-9663-4E4137F3AF90}" type="pres">
      <dgm:prSet presAssocID="{D8E31172-C49A-41F8-A39D-98D9C98CFBEC}" presName="comp1" presStyleCnt="0"/>
      <dgm:spPr/>
    </dgm:pt>
    <dgm:pt modelId="{638C595D-91E1-4357-B274-B6EFFA48B66B}" type="pres">
      <dgm:prSet presAssocID="{D8E31172-C49A-41F8-A39D-98D9C98CFBEC}" presName="circle1" presStyleLbl="node1" presStyleIdx="0" presStyleCnt="3" custLinFactNeighborX="20316"/>
      <dgm:spPr/>
    </dgm:pt>
    <dgm:pt modelId="{C79B9D40-914D-4C5E-A2F3-EDD4847263BC}" type="pres">
      <dgm:prSet presAssocID="{D8E31172-C49A-41F8-A39D-98D9C98CFBEC}" presName="c1text" presStyleLbl="node1" presStyleIdx="0" presStyleCnt="3">
        <dgm:presLayoutVars>
          <dgm:bulletEnabled val="1"/>
        </dgm:presLayoutVars>
      </dgm:prSet>
      <dgm:spPr/>
    </dgm:pt>
    <dgm:pt modelId="{EE93225A-7892-49CF-9AB6-BF04A95849A8}" type="pres">
      <dgm:prSet presAssocID="{D8E31172-C49A-41F8-A39D-98D9C98CFBEC}" presName="comp2" presStyleCnt="0"/>
      <dgm:spPr/>
    </dgm:pt>
    <dgm:pt modelId="{A70921D2-33D6-4660-A49D-048C33F95823}" type="pres">
      <dgm:prSet presAssocID="{D8E31172-C49A-41F8-A39D-98D9C98CFBEC}" presName="circle2" presStyleLbl="node1" presStyleIdx="1" presStyleCnt="3" custLinFactNeighborX="28652"/>
      <dgm:spPr/>
    </dgm:pt>
    <dgm:pt modelId="{78747EAC-CA43-4B54-ABCE-5530CFB40744}" type="pres">
      <dgm:prSet presAssocID="{D8E31172-C49A-41F8-A39D-98D9C98CFBEC}" presName="c2text" presStyleLbl="node1" presStyleIdx="1" presStyleCnt="3">
        <dgm:presLayoutVars>
          <dgm:bulletEnabled val="1"/>
        </dgm:presLayoutVars>
      </dgm:prSet>
      <dgm:spPr/>
    </dgm:pt>
    <dgm:pt modelId="{534E6C8B-5317-41BB-8D9B-3CA73A615BB2}" type="pres">
      <dgm:prSet presAssocID="{D8E31172-C49A-41F8-A39D-98D9C98CFBEC}" presName="comp3" presStyleCnt="0"/>
      <dgm:spPr/>
    </dgm:pt>
    <dgm:pt modelId="{9520F301-ED35-4B92-B335-43FAC09D7139}" type="pres">
      <dgm:prSet presAssocID="{D8E31172-C49A-41F8-A39D-98D9C98CFBEC}" presName="circle3" presStyleLbl="node1" presStyleIdx="2" presStyleCnt="3" custLinFactNeighborX="42966"/>
      <dgm:spPr/>
    </dgm:pt>
    <dgm:pt modelId="{B0338D3A-15BE-45E4-B0E3-E5EE858F7858}" type="pres">
      <dgm:prSet presAssocID="{D8E31172-C49A-41F8-A39D-98D9C98CFBEC}" presName="c3text" presStyleLbl="node1" presStyleIdx="2" presStyleCnt="3">
        <dgm:presLayoutVars>
          <dgm:bulletEnabled val="1"/>
        </dgm:presLayoutVars>
      </dgm:prSet>
      <dgm:spPr/>
    </dgm:pt>
  </dgm:ptLst>
  <dgm:cxnLst>
    <dgm:cxn modelId="{3B907407-FAB4-4CF6-A658-69564515A6A3}" type="presOf" srcId="{3089F48A-3A1F-4F75-873A-A20C8FE8377F}" destId="{A70921D2-33D6-4660-A49D-048C33F95823}" srcOrd="0" destOrd="0" presId="urn:microsoft.com/office/officeart/2005/8/layout/venn2"/>
    <dgm:cxn modelId="{9562E00E-06F1-4436-BDF5-4F26D9D78514}" type="presOf" srcId="{9A9978B8-E477-4E38-ACC9-AF5316BE8F56}" destId="{C79B9D40-914D-4C5E-A2F3-EDD4847263BC}" srcOrd="1" destOrd="0" presId="urn:microsoft.com/office/officeart/2005/8/layout/venn2"/>
    <dgm:cxn modelId="{47D30731-CC87-4C43-9401-89C6E10990E0}" srcId="{D8E31172-C49A-41F8-A39D-98D9C98CFBEC}" destId="{3089F48A-3A1F-4F75-873A-A20C8FE8377F}" srcOrd="1" destOrd="0" parTransId="{0CEA0A70-AA46-41EE-B9A2-E29BE3AA19F1}" sibTransId="{066E0268-1868-4F85-A165-34635FE99659}"/>
    <dgm:cxn modelId="{80F2E768-FAB9-4F57-BC7A-577C052E2392}" type="presOf" srcId="{09F06528-EB50-4418-A960-53A6051BFE6C}" destId="{9520F301-ED35-4B92-B335-43FAC09D7139}" srcOrd="0" destOrd="0" presId="urn:microsoft.com/office/officeart/2005/8/layout/venn2"/>
    <dgm:cxn modelId="{9E5C7770-6203-4D95-978D-1148D56935AA}" srcId="{D8E31172-C49A-41F8-A39D-98D9C98CFBEC}" destId="{9A9978B8-E477-4E38-ACC9-AF5316BE8F56}" srcOrd="0" destOrd="0" parTransId="{F954CDA5-0871-416C-B055-393CED581A9C}" sibTransId="{F44CC84D-2BCE-4406-9E5B-5768A7300293}"/>
    <dgm:cxn modelId="{3CF25C87-80FA-4AA3-9D4B-BAB00B1A4E6F}" type="presOf" srcId="{09F06528-EB50-4418-A960-53A6051BFE6C}" destId="{B0338D3A-15BE-45E4-B0E3-E5EE858F7858}" srcOrd="1" destOrd="0" presId="urn:microsoft.com/office/officeart/2005/8/layout/venn2"/>
    <dgm:cxn modelId="{B0A5609C-C28E-4462-9C8F-7A7B2FFA7AAA}" type="presOf" srcId="{9A9978B8-E477-4E38-ACC9-AF5316BE8F56}" destId="{638C595D-91E1-4357-B274-B6EFFA48B66B}" srcOrd="0" destOrd="0" presId="urn:microsoft.com/office/officeart/2005/8/layout/venn2"/>
    <dgm:cxn modelId="{AC6F5EB0-0B2B-4AA8-8E84-DB486E643E0A}" srcId="{D8E31172-C49A-41F8-A39D-98D9C98CFBEC}" destId="{09F06528-EB50-4418-A960-53A6051BFE6C}" srcOrd="2" destOrd="0" parTransId="{A0B27C7A-3CCB-489E-802F-13CB7B43F5AC}" sibTransId="{5C7C68B1-FF49-4547-A04E-D241BB8AD58F}"/>
    <dgm:cxn modelId="{6EEE8ABF-3C5A-4C4B-BCEF-EFC672A66B60}" type="presOf" srcId="{D8E31172-C49A-41F8-A39D-98D9C98CFBEC}" destId="{EC8FD3F5-9612-4C9A-BE4D-C51A83D853C9}" srcOrd="0" destOrd="0" presId="urn:microsoft.com/office/officeart/2005/8/layout/venn2"/>
    <dgm:cxn modelId="{17E0B4DB-9114-4A70-BA6B-0A5E84504F72}" type="presOf" srcId="{3089F48A-3A1F-4F75-873A-A20C8FE8377F}" destId="{78747EAC-CA43-4B54-ABCE-5530CFB40744}" srcOrd="1" destOrd="0" presId="urn:microsoft.com/office/officeart/2005/8/layout/venn2"/>
    <dgm:cxn modelId="{DED1846F-0871-4E47-941C-0D2D803CDCA4}" type="presParOf" srcId="{EC8FD3F5-9612-4C9A-BE4D-C51A83D853C9}" destId="{9C418478-F294-4EB8-9663-4E4137F3AF90}" srcOrd="0" destOrd="0" presId="urn:microsoft.com/office/officeart/2005/8/layout/venn2"/>
    <dgm:cxn modelId="{AE3D411B-943C-4CE3-B7F2-8633AB6227F8}" type="presParOf" srcId="{9C418478-F294-4EB8-9663-4E4137F3AF90}" destId="{638C595D-91E1-4357-B274-B6EFFA48B66B}" srcOrd="0" destOrd="0" presId="urn:microsoft.com/office/officeart/2005/8/layout/venn2"/>
    <dgm:cxn modelId="{C002DBCA-9F07-437F-839F-6DED0205320F}" type="presParOf" srcId="{9C418478-F294-4EB8-9663-4E4137F3AF90}" destId="{C79B9D40-914D-4C5E-A2F3-EDD4847263BC}" srcOrd="1" destOrd="0" presId="urn:microsoft.com/office/officeart/2005/8/layout/venn2"/>
    <dgm:cxn modelId="{B86539D4-8419-48A3-9CAD-14849C7DA9FF}" type="presParOf" srcId="{EC8FD3F5-9612-4C9A-BE4D-C51A83D853C9}" destId="{EE93225A-7892-49CF-9AB6-BF04A95849A8}" srcOrd="1" destOrd="0" presId="urn:microsoft.com/office/officeart/2005/8/layout/venn2"/>
    <dgm:cxn modelId="{2C5FEBEF-7636-4B73-B833-55CFC1A54A50}" type="presParOf" srcId="{EE93225A-7892-49CF-9AB6-BF04A95849A8}" destId="{A70921D2-33D6-4660-A49D-048C33F95823}" srcOrd="0" destOrd="0" presId="urn:microsoft.com/office/officeart/2005/8/layout/venn2"/>
    <dgm:cxn modelId="{E2CDD18E-9155-4530-8721-13B799B0EDE8}" type="presParOf" srcId="{EE93225A-7892-49CF-9AB6-BF04A95849A8}" destId="{78747EAC-CA43-4B54-ABCE-5530CFB40744}" srcOrd="1" destOrd="0" presId="urn:microsoft.com/office/officeart/2005/8/layout/venn2"/>
    <dgm:cxn modelId="{F1A3EB34-C495-4D2C-8429-C2C8BA08B16A}" type="presParOf" srcId="{EC8FD3F5-9612-4C9A-BE4D-C51A83D853C9}" destId="{534E6C8B-5317-41BB-8D9B-3CA73A615BB2}" srcOrd="2" destOrd="0" presId="urn:microsoft.com/office/officeart/2005/8/layout/venn2"/>
    <dgm:cxn modelId="{9545C6B2-BB9A-4FF1-AF45-4FF1DC1C3AA1}" type="presParOf" srcId="{534E6C8B-5317-41BB-8D9B-3CA73A615BB2}" destId="{9520F301-ED35-4B92-B335-43FAC09D7139}" srcOrd="0" destOrd="0" presId="urn:microsoft.com/office/officeart/2005/8/layout/venn2"/>
    <dgm:cxn modelId="{8B517AD6-DE3A-461E-B9F8-ACC244BCBF45}" type="presParOf" srcId="{534E6C8B-5317-41BB-8D9B-3CA73A615BB2}" destId="{B0338D3A-15BE-45E4-B0E3-E5EE858F7858}"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7CF05-3243-4D4E-BEE2-6DCAABB4FD49}">
      <dsp:nvSpPr>
        <dsp:cNvPr id="0" name=""/>
        <dsp:cNvSpPr/>
      </dsp:nvSpPr>
      <dsp:spPr>
        <a:xfrm>
          <a:off x="0" y="0"/>
          <a:ext cx="1614766" cy="4526638"/>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latin typeface="Abadi" panose="020B0604020104020204" pitchFamily="34" charset="0"/>
            </a:rPr>
            <a:t>1968</a:t>
          </a:r>
          <a:br>
            <a:rPr lang="en-US" sz="1700" kern="1200"/>
          </a:br>
          <a:r>
            <a:rPr lang="en-US" sz="1200" kern="1200">
              <a:latin typeface="Abadi Extra Light" panose="020B0204020104020204" pitchFamily="34" charset="0"/>
            </a:rPr>
            <a:t>Section 3 is codified in</a:t>
          </a:r>
          <a:br>
            <a:rPr lang="en-US" sz="1200" kern="1200">
              <a:latin typeface="Abadi Extra Light" panose="020B0204020104020204" pitchFamily="34" charset="0"/>
            </a:rPr>
          </a:br>
          <a:r>
            <a:rPr lang="en-US" sz="1200" kern="1200">
              <a:latin typeface="Abadi Extra Light" panose="020B0204020104020204" pitchFamily="34" charset="0"/>
            </a:rPr>
            <a:t>the Housing and Urban Development Act</a:t>
          </a:r>
        </a:p>
      </dsp:txBody>
      <dsp:txXfrm>
        <a:off x="0" y="1810655"/>
        <a:ext cx="1614766" cy="1810655"/>
      </dsp:txXfrm>
    </dsp:sp>
    <dsp:sp modelId="{ED5076BB-31FA-4E26-8E64-5B2024DA7291}">
      <dsp:nvSpPr>
        <dsp:cNvPr id="0" name=""/>
        <dsp:cNvSpPr/>
      </dsp:nvSpPr>
      <dsp:spPr>
        <a:xfrm>
          <a:off x="53698" y="271598"/>
          <a:ext cx="1507370" cy="1507370"/>
        </a:xfrm>
        <a:prstGeom prst="ellipse">
          <a:avLst/>
        </a:prstGeom>
        <a:blipFill>
          <a:blip xmlns:r="http://schemas.openxmlformats.org/officeDocument/2006/relationships" r:embed="rId1">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9000" b="-1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C07366-D017-431B-8A23-C6ECDCEA8817}">
      <dsp:nvSpPr>
        <dsp:cNvPr id="0" name=""/>
        <dsp:cNvSpPr/>
      </dsp:nvSpPr>
      <dsp:spPr>
        <a:xfrm>
          <a:off x="1663209" y="0"/>
          <a:ext cx="1614766" cy="4526638"/>
        </a:xfrm>
        <a:prstGeom prst="roundRect">
          <a:avLst>
            <a:gd name="adj" fmla="val 10000"/>
          </a:avLst>
        </a:prstGeom>
        <a:solidFill>
          <a:schemeClr val="accent3">
            <a:hueOff val="-70209"/>
            <a:satOff val="-1898"/>
            <a:lumOff val="-392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latin typeface="Abadi" panose="020B0604020104020204" pitchFamily="34" charset="0"/>
            </a:rPr>
            <a:t>1995</a:t>
          </a:r>
          <a:br>
            <a:rPr lang="en-US" sz="1700" kern="1200"/>
          </a:br>
          <a:r>
            <a:rPr lang="en-US" sz="1200" kern="1200">
              <a:latin typeface="Abadi Extra Light" panose="020B0204020104020204" pitchFamily="34" charset="0"/>
            </a:rPr>
            <a:t>FHEO published the current regulations in</a:t>
          </a:r>
          <a:br>
            <a:rPr lang="en-US" sz="1200" kern="1200">
              <a:latin typeface="Abadi Extra Light" panose="020B0204020104020204" pitchFamily="34" charset="0"/>
            </a:rPr>
          </a:br>
          <a:r>
            <a:rPr lang="en-US" sz="1200" kern="1200">
              <a:latin typeface="Abadi Extra Light" panose="020B0204020104020204" pitchFamily="34" charset="0"/>
            </a:rPr>
            <a:t>24 CFR Part 135</a:t>
          </a:r>
          <a:endParaRPr lang="en-US" sz="1200" i="1" kern="1200">
            <a:latin typeface="Abadi Extra Light" panose="020B0204020104020204" pitchFamily="34" charset="0"/>
          </a:endParaRPr>
        </a:p>
      </dsp:txBody>
      <dsp:txXfrm>
        <a:off x="1663209" y="1810655"/>
        <a:ext cx="1614766" cy="1810655"/>
      </dsp:txXfrm>
    </dsp:sp>
    <dsp:sp modelId="{F6D2DA66-BDB8-4ABE-92FE-C86D54F88371}">
      <dsp:nvSpPr>
        <dsp:cNvPr id="0" name=""/>
        <dsp:cNvSpPr/>
      </dsp:nvSpPr>
      <dsp:spPr>
        <a:xfrm>
          <a:off x="1716907" y="271598"/>
          <a:ext cx="1507370" cy="1507370"/>
        </a:xfrm>
        <a:prstGeom prst="ellipse">
          <a:avLst/>
        </a:prstGeom>
        <a:blipFill>
          <a:blip xmlns:r="http://schemas.openxmlformats.org/officeDocument/2006/relationships" r:embed="rId3">
            <a:duotone>
              <a:schemeClr val="accent3">
                <a:hueOff val="518559"/>
                <a:satOff val="25000"/>
                <a:lumOff val="496"/>
                <a:alphaOff val="0"/>
                <a:shade val="20000"/>
                <a:satMod val="200000"/>
              </a:schemeClr>
              <a:schemeClr val="accent3">
                <a:hueOff val="518559"/>
                <a:satOff val="25000"/>
                <a:lumOff val="496"/>
                <a:alphaOff val="0"/>
                <a:tint val="12000"/>
                <a:satMod val="190000"/>
              </a:schemeClr>
            </a:duotone>
            <a:extLst>
              <a:ext uri="{28A0092B-C50C-407E-A947-70E740481C1C}">
                <a14:useLocalDpi xmlns:a14="http://schemas.microsoft.com/office/drawing/2010/main" val="0"/>
              </a:ext>
            </a:extLst>
          </a:blip>
          <a:srcRect/>
          <a:stretch>
            <a:fillRect l="-11000" r="-1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B9D5A0-31D9-481D-B1D3-663C7B5B67B4}">
      <dsp:nvSpPr>
        <dsp:cNvPr id="0" name=""/>
        <dsp:cNvSpPr/>
      </dsp:nvSpPr>
      <dsp:spPr>
        <a:xfrm>
          <a:off x="3326419" y="0"/>
          <a:ext cx="1614766" cy="4526638"/>
        </a:xfrm>
        <a:prstGeom prst="roundRect">
          <a:avLst>
            <a:gd name="adj" fmla="val 10000"/>
          </a:avLst>
        </a:prstGeom>
        <a:solidFill>
          <a:schemeClr val="accent3">
            <a:hueOff val="-140419"/>
            <a:satOff val="-3796"/>
            <a:lumOff val="-78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latin typeface="Abadi" panose="020B0604020104020204" pitchFamily="34" charset="0"/>
            </a:rPr>
            <a:t>2015</a:t>
          </a:r>
          <a:br>
            <a:rPr lang="en-US" sz="1700" kern="1200"/>
          </a:br>
          <a:r>
            <a:rPr lang="en-US" sz="1200" kern="1200">
              <a:latin typeface="Abadi Extra Light" panose="020B0204020104020204" pitchFamily="34" charset="0"/>
            </a:rPr>
            <a:t>FHEO published new proposed regulations in 24 CFR Part 135, which never became final</a:t>
          </a:r>
        </a:p>
      </dsp:txBody>
      <dsp:txXfrm>
        <a:off x="3326419" y="1810655"/>
        <a:ext cx="1614766" cy="1810655"/>
      </dsp:txXfrm>
    </dsp:sp>
    <dsp:sp modelId="{B8E26C84-101B-4612-A7FB-C85560198C54}">
      <dsp:nvSpPr>
        <dsp:cNvPr id="0" name=""/>
        <dsp:cNvSpPr/>
      </dsp:nvSpPr>
      <dsp:spPr>
        <a:xfrm>
          <a:off x="3380117" y="271598"/>
          <a:ext cx="1507370" cy="1507370"/>
        </a:xfrm>
        <a:prstGeom prst="ellipse">
          <a:avLst/>
        </a:prstGeom>
        <a:blipFill dpi="0" rotWithShape="1">
          <a:blip xmlns:r="http://schemas.openxmlformats.org/officeDocument/2006/relationships" r:embed="rId4">
            <a:duotone>
              <a:schemeClr val="accent3">
                <a:hueOff val="1037118"/>
                <a:satOff val="50000"/>
                <a:lumOff val="991"/>
                <a:alphaOff val="0"/>
                <a:shade val="20000"/>
                <a:satMod val="200000"/>
              </a:schemeClr>
              <a:schemeClr val="accent3">
                <a:hueOff val="1037118"/>
                <a:satOff val="50000"/>
                <a:lumOff val="991"/>
                <a:alphaOff val="0"/>
                <a:tint val="12000"/>
                <a:satMod val="190000"/>
              </a:schemeClr>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580" t="-5174" r="-1580" b="-20826"/>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F2F0EB-82D4-49F9-A622-59525B97E400}">
      <dsp:nvSpPr>
        <dsp:cNvPr id="0" name=""/>
        <dsp:cNvSpPr/>
      </dsp:nvSpPr>
      <dsp:spPr>
        <a:xfrm>
          <a:off x="4989629" y="0"/>
          <a:ext cx="1614766" cy="4526638"/>
        </a:xfrm>
        <a:prstGeom prst="roundRect">
          <a:avLst>
            <a:gd name="adj" fmla="val 10000"/>
          </a:avLst>
        </a:prstGeom>
        <a:solidFill>
          <a:schemeClr val="accent3">
            <a:hueOff val="-210628"/>
            <a:satOff val="-5694"/>
            <a:lumOff val="-1176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latin typeface="Abadi" panose="020B0604020104020204" pitchFamily="34" charset="0"/>
            </a:rPr>
            <a:t>2019</a:t>
          </a:r>
          <a:br>
            <a:rPr lang="en-US" sz="1700" kern="1200">
              <a:latin typeface="Abadi Extra Light" panose="020B0204020104020204" pitchFamily="34" charset="0"/>
            </a:rPr>
          </a:br>
          <a:r>
            <a:rPr lang="en-US" sz="1200" kern="1200">
              <a:latin typeface="Abadi Extra Light" panose="020B0204020104020204" pitchFamily="34" charset="0"/>
            </a:rPr>
            <a:t>FPM published</a:t>
          </a:r>
          <a:br>
            <a:rPr lang="en-US" sz="1200" kern="1200">
              <a:latin typeface="Abadi Extra Light" panose="020B0204020104020204" pitchFamily="34" charset="0"/>
            </a:rPr>
          </a:br>
          <a:r>
            <a:rPr lang="en-US" sz="1200" kern="1200">
              <a:latin typeface="Abadi Extra Light" panose="020B0204020104020204" pitchFamily="34" charset="0"/>
            </a:rPr>
            <a:t>proposed regulations in</a:t>
          </a:r>
          <a:br>
            <a:rPr lang="en-US" sz="1200" kern="1200">
              <a:latin typeface="Abadi Extra Light" panose="020B0204020104020204" pitchFamily="34" charset="0"/>
            </a:rPr>
          </a:br>
          <a:r>
            <a:rPr lang="en-US" sz="1200" kern="1200">
              <a:latin typeface="Abadi Extra Light" panose="020B0204020104020204" pitchFamily="34" charset="0"/>
            </a:rPr>
            <a:t>24 CFR Part 75</a:t>
          </a:r>
        </a:p>
      </dsp:txBody>
      <dsp:txXfrm>
        <a:off x="4989629" y="1810655"/>
        <a:ext cx="1614766" cy="1810655"/>
      </dsp:txXfrm>
    </dsp:sp>
    <dsp:sp modelId="{31BB2DB2-5504-448B-982C-6F872FFBE939}">
      <dsp:nvSpPr>
        <dsp:cNvPr id="0" name=""/>
        <dsp:cNvSpPr/>
      </dsp:nvSpPr>
      <dsp:spPr>
        <a:xfrm>
          <a:off x="5043327" y="271598"/>
          <a:ext cx="1507370" cy="1507370"/>
        </a:xfrm>
        <a:prstGeom prst="ellipse">
          <a:avLst/>
        </a:prstGeom>
        <a:blipFill>
          <a:blip xmlns:r="http://schemas.openxmlformats.org/officeDocument/2006/relationships" r:embed="rId6">
            <a:duotone>
              <a:schemeClr val="accent3">
                <a:hueOff val="1555677"/>
                <a:satOff val="75000"/>
                <a:lumOff val="1487"/>
                <a:alphaOff val="0"/>
                <a:shade val="20000"/>
                <a:satMod val="200000"/>
              </a:schemeClr>
              <a:schemeClr val="accent3">
                <a:hueOff val="1555677"/>
                <a:satOff val="75000"/>
                <a:lumOff val="1487"/>
                <a:alphaOff val="0"/>
                <a:tint val="12000"/>
                <a:satMod val="190000"/>
              </a:schemeClr>
            </a:duotone>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D56355-E15A-4C4F-B631-858C3DE53E49}">
      <dsp:nvSpPr>
        <dsp:cNvPr id="0" name=""/>
        <dsp:cNvSpPr/>
      </dsp:nvSpPr>
      <dsp:spPr>
        <a:xfrm>
          <a:off x="6652839" y="0"/>
          <a:ext cx="1614766" cy="4526638"/>
        </a:xfrm>
        <a:prstGeom prst="roundRect">
          <a:avLst>
            <a:gd name="adj" fmla="val 10000"/>
          </a:avLst>
        </a:prstGeom>
        <a:solidFill>
          <a:schemeClr val="accent3">
            <a:hueOff val="-280837"/>
            <a:satOff val="-7592"/>
            <a:lumOff val="-1568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ts val="0"/>
            </a:spcAft>
            <a:buNone/>
          </a:pPr>
          <a:r>
            <a:rPr lang="en-US" sz="1800" b="0" kern="1200">
              <a:latin typeface="Abadi" panose="020B0604020104020204" pitchFamily="34" charset="0"/>
            </a:rPr>
            <a:t>2021</a:t>
          </a:r>
        </a:p>
        <a:p>
          <a:pPr marL="0" lvl="0" indent="0" algn="ctr" defTabSz="800100">
            <a:lnSpc>
              <a:spcPct val="90000"/>
            </a:lnSpc>
            <a:spcBef>
              <a:spcPct val="0"/>
            </a:spcBef>
            <a:spcAft>
              <a:spcPts val="0"/>
            </a:spcAft>
            <a:buNone/>
          </a:pPr>
          <a:r>
            <a:rPr lang="en-US" sz="1200" b="0" kern="1200">
              <a:latin typeface="Abadi Extra Light" panose="020B0204020104020204" pitchFamily="34" charset="0"/>
            </a:rPr>
            <a:t>Compliance on the new regulations in 24 CFR Part 75 begins</a:t>
          </a:r>
        </a:p>
      </dsp:txBody>
      <dsp:txXfrm>
        <a:off x="6652839" y="1810655"/>
        <a:ext cx="1614766" cy="1810655"/>
      </dsp:txXfrm>
    </dsp:sp>
    <dsp:sp modelId="{1EA3B04B-4EA4-44B4-B81B-DF6E9A93EB9D}">
      <dsp:nvSpPr>
        <dsp:cNvPr id="0" name=""/>
        <dsp:cNvSpPr/>
      </dsp:nvSpPr>
      <dsp:spPr>
        <a:xfrm>
          <a:off x="6706537" y="271598"/>
          <a:ext cx="1507370" cy="1507370"/>
        </a:xfrm>
        <a:prstGeom prst="ellipse">
          <a:avLst/>
        </a:prstGeom>
        <a:blipFill>
          <a:blip xmlns:r="http://schemas.openxmlformats.org/officeDocument/2006/relationships" r:embed="rId8">
            <a:duotone>
              <a:schemeClr val="accent3">
                <a:hueOff val="2074236"/>
                <a:satOff val="100000"/>
                <a:lumOff val="1983"/>
                <a:alphaOff val="0"/>
                <a:shade val="20000"/>
                <a:satMod val="200000"/>
              </a:schemeClr>
              <a:schemeClr val="accent3">
                <a:hueOff val="2074236"/>
                <a:satOff val="100000"/>
                <a:lumOff val="1983"/>
                <a:alphaOff val="0"/>
                <a:tint val="12000"/>
                <a:satMod val="190000"/>
              </a:schemeClr>
            </a:duotone>
            <a:extLst>
              <a:ext uri="{28A0092B-C50C-407E-A947-70E740481C1C}">
                <a14:useLocalDpi xmlns:a14="http://schemas.microsoft.com/office/drawing/2010/main" val="0"/>
              </a:ext>
            </a:extLst>
          </a:blip>
          <a:srcRect/>
          <a:stretch>
            <a:fillRect t="-9000" b="-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98B261-218A-4715-A7B3-8691EA7F3CE7}">
      <dsp:nvSpPr>
        <dsp:cNvPr id="0" name=""/>
        <dsp:cNvSpPr/>
      </dsp:nvSpPr>
      <dsp:spPr>
        <a:xfrm>
          <a:off x="-13" y="3577277"/>
          <a:ext cx="8267632" cy="678995"/>
        </a:xfrm>
        <a:prstGeom prst="rightArrow">
          <a:avLst/>
        </a:prstGeom>
        <a:solidFill>
          <a:schemeClr val="bg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C595D-91E1-4357-B274-B6EFFA48B66B}">
      <dsp:nvSpPr>
        <dsp:cNvPr id="0" name=""/>
        <dsp:cNvSpPr/>
      </dsp:nvSpPr>
      <dsp:spPr>
        <a:xfrm>
          <a:off x="1061253" y="0"/>
          <a:ext cx="2666124" cy="2666124"/>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latin typeface="Abadi" panose="020B0604020104020204" pitchFamily="34" charset="0"/>
            </a:rPr>
            <a:t>Workers</a:t>
          </a:r>
        </a:p>
      </dsp:txBody>
      <dsp:txXfrm>
        <a:off x="1928410" y="133306"/>
        <a:ext cx="931810" cy="399918"/>
      </dsp:txXfrm>
    </dsp:sp>
    <dsp:sp modelId="{A70921D2-33D6-4660-A49D-048C33F95823}">
      <dsp:nvSpPr>
        <dsp:cNvPr id="0" name=""/>
        <dsp:cNvSpPr/>
      </dsp:nvSpPr>
      <dsp:spPr>
        <a:xfrm>
          <a:off x="1436815" y="666531"/>
          <a:ext cx="1999593" cy="1999593"/>
        </a:xfrm>
        <a:prstGeom prst="ellips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latin typeface="Abadi" panose="020B0604020104020204" pitchFamily="34" charset="0"/>
            </a:rPr>
            <a:t>Section 3 workers</a:t>
          </a:r>
        </a:p>
      </dsp:txBody>
      <dsp:txXfrm>
        <a:off x="1970707" y="791505"/>
        <a:ext cx="931810" cy="374923"/>
      </dsp:txXfrm>
    </dsp:sp>
    <dsp:sp modelId="{9520F301-ED35-4B92-B335-43FAC09D7139}">
      <dsp:nvSpPr>
        <dsp:cNvPr id="0" name=""/>
        <dsp:cNvSpPr/>
      </dsp:nvSpPr>
      <dsp:spPr>
        <a:xfrm>
          <a:off x="1769921" y="1333062"/>
          <a:ext cx="1333062" cy="1333062"/>
        </a:xfrm>
        <a:prstGeom prst="ellipse">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latin typeface="Abadi" panose="020B0604020104020204" pitchFamily="34" charset="0"/>
            </a:rPr>
            <a:t>Targeted</a:t>
          </a:r>
          <a:br>
            <a:rPr lang="en-US" sz="900" kern="1200">
              <a:latin typeface="Abadi" panose="020B0604020104020204" pitchFamily="34" charset="0"/>
            </a:rPr>
          </a:br>
          <a:r>
            <a:rPr lang="en-US" sz="900" kern="1200">
              <a:latin typeface="Abadi" panose="020B0604020104020204" pitchFamily="34" charset="0"/>
            </a:rPr>
            <a:t>Section 3 workers</a:t>
          </a:r>
        </a:p>
      </dsp:txBody>
      <dsp:txXfrm>
        <a:off x="1965143" y="1666328"/>
        <a:ext cx="942617" cy="66653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0FD6E-0D5F-4D43-9579-5CDF38005F7F}" type="datetimeFigureOut">
              <a:rPr lang="en-US" smtClean="0"/>
              <a:t>6/6/2024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E545B7-6F5A-4814-9820-2C919E00AC3C}" type="slidenum">
              <a:rPr lang="en-US" smtClean="0"/>
              <a:t>‹#›</a:t>
            </a:fld>
            <a:endParaRPr lang="en-US" dirty="0"/>
          </a:p>
        </p:txBody>
      </p:sp>
    </p:spTree>
    <p:extLst>
      <p:ext uri="{BB962C8B-B14F-4D97-AF65-F5344CB8AC3E}">
        <p14:creationId xmlns:p14="http://schemas.microsoft.com/office/powerpoint/2010/main" val="26225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1</a:t>
            </a:fld>
            <a:endParaRPr lang="en-US" dirty="0"/>
          </a:p>
        </p:txBody>
      </p:sp>
    </p:spTree>
    <p:extLst>
      <p:ext uri="{BB962C8B-B14F-4D97-AF65-F5344CB8AC3E}">
        <p14:creationId xmlns:p14="http://schemas.microsoft.com/office/powerpoint/2010/main" val="4017964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Arial" panose="020B0604020202020204" pitchFamily="34" charset="0"/>
              </a:rPr>
              <a:t>Section 3 business concerns are businesses that meet at least one of the following criteria, documented within the last six-month period:</a:t>
            </a:r>
          </a:p>
          <a:p>
            <a:pPr marL="0" marR="0" algn="just">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1000"/>
              </a:spcAft>
              <a:buFont typeface="+mj-lt"/>
              <a:buAutoNum type="arabicPeriod"/>
            </a:pPr>
            <a:r>
              <a:rPr lang="en-US" sz="1200" dirty="0">
                <a:effectLst/>
                <a:latin typeface="Times New Roman" panose="02020603050405020304" pitchFamily="18" charset="0"/>
                <a:ea typeface="Calibri" panose="020F0502020204030204" pitchFamily="34" charset="0"/>
                <a:cs typeface="Arial" panose="020B0604020202020204" pitchFamily="34" charset="0"/>
              </a:rPr>
              <a:t>At least 51 percent owned and controlled by low- or very low-income persons;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1000"/>
              </a:spcAft>
              <a:buFont typeface="+mj-lt"/>
              <a:buAutoNum type="arabicPeriod"/>
            </a:pPr>
            <a:r>
              <a:rPr lang="en-US" sz="1200" dirty="0">
                <a:effectLst/>
                <a:latin typeface="Times New Roman" panose="02020603050405020304" pitchFamily="18" charset="0"/>
                <a:ea typeface="Calibri" panose="020F0502020204030204" pitchFamily="34" charset="0"/>
                <a:cs typeface="Arial" panose="020B0604020202020204" pitchFamily="34" charset="0"/>
              </a:rPr>
              <a:t>Over 75 percent of the labor hours performed for the business over the prior three-month period are performed by Section 3 workers; or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1000"/>
              </a:spcAft>
              <a:buFont typeface="+mj-lt"/>
              <a:buAutoNum type="arabicPeriod"/>
            </a:pPr>
            <a:r>
              <a:rPr lang="en-US" sz="1200" dirty="0">
                <a:effectLst/>
                <a:latin typeface="Times New Roman" panose="02020603050405020304" pitchFamily="18" charset="0"/>
                <a:ea typeface="Calibri" panose="020F0502020204030204" pitchFamily="34" charset="0"/>
                <a:cs typeface="Arial" panose="020B0604020202020204" pitchFamily="34" charset="0"/>
              </a:rPr>
              <a:t>A business at least 51 percent owned and controlled by current public housing residents or residents who currently live in Section 8-assisted housing.</a:t>
            </a:r>
          </a:p>
        </p:txBody>
      </p:sp>
      <p:sp>
        <p:nvSpPr>
          <p:cNvPr id="4" name="Slide Number Placeholder 3"/>
          <p:cNvSpPr>
            <a:spLocks noGrp="1"/>
          </p:cNvSpPr>
          <p:nvPr>
            <p:ph type="sldNum" sz="quarter" idx="5"/>
          </p:nvPr>
        </p:nvSpPr>
        <p:spPr/>
        <p:txBody>
          <a:bodyPr/>
          <a:lstStyle/>
          <a:p>
            <a:fld id="{48E545B7-6F5A-4814-9820-2C919E00AC3C}" type="slidenum">
              <a:rPr lang="en-US" smtClean="0"/>
              <a:t>11</a:t>
            </a:fld>
            <a:endParaRPr lang="en-US" dirty="0"/>
          </a:p>
        </p:txBody>
      </p:sp>
    </p:spTree>
    <p:extLst>
      <p:ext uri="{BB962C8B-B14F-4D97-AF65-F5344CB8AC3E}">
        <p14:creationId xmlns:p14="http://schemas.microsoft.com/office/powerpoint/2010/main" val="318778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identify that Section 3 is applicable the rule requires the funding recipient to undertake certain actions relating to employment and training of its own workforce and for any contracts entered into (other than material only contracts).  </a:t>
            </a:r>
          </a:p>
          <a:p>
            <a:endParaRPr lang="en-US" dirty="0"/>
          </a:p>
          <a:p>
            <a:pPr marL="0" marR="0">
              <a:lnSpc>
                <a:spcPct val="107000"/>
              </a:lnSpc>
              <a:spcBef>
                <a:spcPts val="0"/>
              </a:spcBef>
              <a:spcAft>
                <a:spcPts val="800"/>
              </a:spcAf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To the greatest extent feasible, the recipients must ensure employment and training opportunities arising from Section 3 projects are provided to Section 3 workers.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When feasible </a:t>
            </a:r>
            <a:r>
              <a:rPr lang="en-US" sz="11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priority should be given to</a:t>
            </a: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Section 3 workers residing within the service area or the neighborhood of the project; 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YouthBuild</a:t>
            </a: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participants.</a:t>
            </a:r>
          </a:p>
          <a:p>
            <a:pPr marL="742950" marR="0" lvl="1" indent="-285750">
              <a:lnSpc>
                <a:spcPct val="107000"/>
              </a:lnSpc>
              <a:spcBef>
                <a:spcPts val="0"/>
              </a:spcBef>
              <a:spcAft>
                <a:spcPts val="80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Similarly, for Contracting, recipients must ensure contracts for Section 3 projects are provided to business concerns that provide economic opportunities to Section 3 workers.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When feasible </a:t>
            </a:r>
            <a:r>
              <a:rPr lang="en-US" sz="11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priority should be given to</a:t>
            </a: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Section 3 business concerns that provide economic opportunities to Section 3 workers residing within the service area or the neighborhood of the project; 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YouthBuild</a:t>
            </a: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programs.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(It is important to note that </a:t>
            </a:r>
            <a:r>
              <a:rPr lang="en-US" b="1" dirty="0"/>
              <a:t>Section 3 is a preference, not an entitlement</a:t>
            </a:r>
            <a:r>
              <a:rPr lang="en-US" dirty="0"/>
              <a:t>.  Section 3 workers and business concerns must still demonstrate they have the ability or capacity to perform the specific job or successfully complete the contract/employment they are seeking.)</a:t>
            </a:r>
          </a:p>
        </p:txBody>
      </p:sp>
      <p:sp>
        <p:nvSpPr>
          <p:cNvPr id="4" name="Slide Number Placeholder 3"/>
          <p:cNvSpPr>
            <a:spLocks noGrp="1"/>
          </p:cNvSpPr>
          <p:nvPr>
            <p:ph type="sldNum" sz="quarter" idx="5"/>
          </p:nvPr>
        </p:nvSpPr>
        <p:spPr/>
        <p:txBody>
          <a:bodyPr/>
          <a:lstStyle/>
          <a:p>
            <a:fld id="{48E545B7-6F5A-4814-9820-2C919E00AC3C}" type="slidenum">
              <a:rPr lang="en-US" smtClean="0"/>
              <a:t>12</a:t>
            </a:fld>
            <a:endParaRPr lang="en-US" dirty="0"/>
          </a:p>
        </p:txBody>
      </p:sp>
    </p:spTree>
    <p:extLst>
      <p:ext uri="{BB962C8B-B14F-4D97-AF65-F5344CB8AC3E}">
        <p14:creationId xmlns:p14="http://schemas.microsoft.com/office/powerpoint/2010/main" val="150661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contracting with Section 3 financing, the rule requires the funding source to include requirements within any contract or subrecipient agreement– other than material only contracts.  NOTE: Section 3 applies EVEN IF these provisions are not included in the contract – no omission exception</a:t>
            </a:r>
          </a:p>
        </p:txBody>
      </p:sp>
      <p:sp>
        <p:nvSpPr>
          <p:cNvPr id="4" name="Slide Number Placeholder 3"/>
          <p:cNvSpPr>
            <a:spLocks noGrp="1"/>
          </p:cNvSpPr>
          <p:nvPr>
            <p:ph type="sldNum" sz="quarter" idx="5"/>
          </p:nvPr>
        </p:nvSpPr>
        <p:spPr/>
        <p:txBody>
          <a:bodyPr/>
          <a:lstStyle/>
          <a:p>
            <a:fld id="{48E545B7-6F5A-4814-9820-2C919E00AC3C}" type="slidenum">
              <a:rPr lang="en-US" smtClean="0"/>
              <a:t>13</a:t>
            </a:fld>
            <a:endParaRPr lang="en-US" dirty="0"/>
          </a:p>
        </p:txBody>
      </p:sp>
    </p:spTree>
    <p:extLst>
      <p:ext uri="{BB962C8B-B14F-4D97-AF65-F5344CB8AC3E}">
        <p14:creationId xmlns:p14="http://schemas.microsoft.com/office/powerpoint/2010/main" val="701785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Now I’ll discuss the safe harbor provision. </a:t>
            </a:r>
            <a:r>
              <a:rPr lang="en-US" sz="1200" dirty="0">
                <a:solidFill>
                  <a:srgbClr val="0000FF"/>
                </a:solidFill>
                <a:effectLst/>
                <a:latin typeface="Calibri" panose="020F0502020204030204" pitchFamily="34" charset="0"/>
                <a:cs typeface="Times New Roman" panose="02020603050405020304" pitchFamily="18" charset="0"/>
              </a:rPr>
              <a:t>T</a:t>
            </a: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o meet the safe harbor, the funding recipients must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Self-certify that they followed the prioritization efforts and (remember: when there’s a job opportunity - priority should be given to Section 3 workers residing within the service area, </a:t>
            </a:r>
            <a:r>
              <a:rPr lang="en-US" sz="12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YouthBuild</a:t>
            </a: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participant, </a:t>
            </a:r>
            <a:r>
              <a:rPr lang="en-US" sz="12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etc</a:t>
            </a: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contracting – priority should be given to Section 3 business)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Met or exceeded the Section 3 benchmarks (published in Federal Register for comment at least every three years)</a:t>
            </a:r>
          </a:p>
          <a:p>
            <a:pPr marL="342900" marR="0" lvl="0" indent="-342900">
              <a:lnSpc>
                <a:spcPct val="107000"/>
              </a:lnSpc>
              <a:spcBef>
                <a:spcPts val="0"/>
              </a:spcBef>
              <a:spcAft>
                <a:spcPts val="8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And here’s the benchmarks for Section 3 projects: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This new rule requires the recipients to track and report on labor hours instead of new hires (which we used to do under the old rule). Labor hours mean the number of hours worked by all workers employed on a Section 3 project.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The benchmark for Section 3 workers is set at 25% or more of the total number of labor hours, and the benchmark for Targeted Section 3 workers is set at 5% or more of the total number of labor hours.</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That’s why it’s important to identify who the Section 3 and Targeted Section 3 workers are for your Section 3 project, and ensure that the hours worked by Section 3 worker are  25% or more and the hours worked by Targeted Section 3 workers are 5% or more of the total labor hours to meet the safe harbor. (5% is contained in the 25%)</a:t>
            </a:r>
            <a:endParaRPr lang="en-US" dirty="0"/>
          </a:p>
          <a:p>
            <a:endParaRPr lang="en-US" dirty="0"/>
          </a:p>
          <a:p>
            <a:r>
              <a:rPr lang="en-US" b="1" dirty="0"/>
              <a:t>NOTE: A BENEFIT TO CONTRACTING SECTION 3 BUSINESSES</a:t>
            </a:r>
          </a:p>
          <a:p>
            <a:r>
              <a:rPr lang="en-US" b="1" dirty="0"/>
              <a:t>If you contract with a non-section 3 business must count labor hours for each employee to see who qualifies as a section 3 worker….BUT</a:t>
            </a:r>
          </a:p>
          <a:p>
            <a:r>
              <a:rPr lang="en-US" b="1" dirty="0"/>
              <a:t>If you contract with a Section 3 certified business concern you can count ALL the labor hours of employees of that business because one way to qualify as a Section 3 worker is to be employed by a Section 3 business.</a:t>
            </a:r>
          </a:p>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14</a:t>
            </a:fld>
            <a:endParaRPr lang="en-US" dirty="0"/>
          </a:p>
        </p:txBody>
      </p:sp>
    </p:spTree>
    <p:extLst>
      <p:ext uri="{BB962C8B-B14F-4D97-AF65-F5344CB8AC3E}">
        <p14:creationId xmlns:p14="http://schemas.microsoft.com/office/powerpoint/2010/main" val="438018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The rule considers that complying with the Section 3 requirements can be challenging. Given the rule states “the greatest extent feasible” it is important that efforts to meet the rule requirements be well documented. We will go over later some examples or suggestions of what grantees can do to show their efforts to meet the rule requirements/benchmarks.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E545B7-6F5A-4814-9820-2C919E00AC3C}" type="slidenum">
              <a:rPr lang="en-US" smtClean="0"/>
              <a:t>15</a:t>
            </a:fld>
            <a:endParaRPr lang="en-US" dirty="0"/>
          </a:p>
        </p:txBody>
      </p:sp>
    </p:spTree>
    <p:extLst>
      <p:ext uri="{BB962C8B-B14F-4D97-AF65-F5344CB8AC3E}">
        <p14:creationId xmlns:p14="http://schemas.microsoft.com/office/powerpoint/2010/main" val="3776109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examples of what to consider when reporting qualitatively.</a:t>
            </a:r>
          </a:p>
        </p:txBody>
      </p:sp>
      <p:sp>
        <p:nvSpPr>
          <p:cNvPr id="4" name="Slide Number Placeholder 3"/>
          <p:cNvSpPr>
            <a:spLocks noGrp="1"/>
          </p:cNvSpPr>
          <p:nvPr>
            <p:ph type="sldNum" sz="quarter" idx="5"/>
          </p:nvPr>
        </p:nvSpPr>
        <p:spPr/>
        <p:txBody>
          <a:bodyPr/>
          <a:lstStyle/>
          <a:p>
            <a:fld id="{48E545B7-6F5A-4814-9820-2C919E00AC3C}" type="slidenum">
              <a:rPr lang="en-US" smtClean="0"/>
              <a:t>16</a:t>
            </a:fld>
            <a:endParaRPr lang="en-US" dirty="0"/>
          </a:p>
        </p:txBody>
      </p:sp>
    </p:spTree>
    <p:extLst>
      <p:ext uri="{BB962C8B-B14F-4D97-AF65-F5344CB8AC3E}">
        <p14:creationId xmlns:p14="http://schemas.microsoft.com/office/powerpoint/2010/main" val="3621606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badi Extra Light" panose="020B0204020104020204" pitchFamily="34" charset="0"/>
              </a:rPr>
              <a:t>Recipients must maintain documentation, or ensure that a subrecipient, contractor, or subcontractor maintains documentation, to ensure workers meet the definition of a Section 3 worker or Section 3 targeted worker: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00000"/>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latin typeface="Abadi Extra Light" panose="020B0204020104020204" pitchFamily="34" charset="0"/>
              </a:rPr>
              <a:t>This is not that heavy of a lift-most just requires certification from the worker, the employer, or the entity providing the means-based housing.  Again, once established may report on that Section 3 worker for five years – and can reestablish Section 3 eligibility at any time.</a:t>
            </a:r>
          </a:p>
        </p:txBody>
      </p:sp>
      <p:sp>
        <p:nvSpPr>
          <p:cNvPr id="4" name="Slide Number Placeholder 3"/>
          <p:cNvSpPr>
            <a:spLocks noGrp="1"/>
          </p:cNvSpPr>
          <p:nvPr>
            <p:ph type="sldNum" sz="quarter" idx="5"/>
          </p:nvPr>
        </p:nvSpPr>
        <p:spPr/>
        <p:txBody>
          <a:bodyPr/>
          <a:lstStyle/>
          <a:p>
            <a:fld id="{48E545B7-6F5A-4814-9820-2C919E00AC3C}" type="slidenum">
              <a:rPr lang="en-US" smtClean="0"/>
              <a:t>17</a:t>
            </a:fld>
            <a:endParaRPr lang="en-US" dirty="0"/>
          </a:p>
        </p:txBody>
      </p:sp>
    </p:spTree>
    <p:extLst>
      <p:ext uri="{BB962C8B-B14F-4D97-AF65-F5344CB8AC3E}">
        <p14:creationId xmlns:p14="http://schemas.microsoft.com/office/powerpoint/2010/main" val="2321201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00000"/>
              </a:solidFill>
              <a:latin typeface="Abadi Extra Light" panose="020B0204020104020204" pitchFamily="34" charset="0"/>
            </a:endParaRPr>
          </a:p>
        </p:txBody>
      </p:sp>
      <p:sp>
        <p:nvSpPr>
          <p:cNvPr id="4" name="Slide Number Placeholder 3"/>
          <p:cNvSpPr>
            <a:spLocks noGrp="1"/>
          </p:cNvSpPr>
          <p:nvPr>
            <p:ph type="sldNum" sz="quarter" idx="5"/>
          </p:nvPr>
        </p:nvSpPr>
        <p:spPr/>
        <p:txBody>
          <a:bodyPr/>
          <a:lstStyle/>
          <a:p>
            <a:fld id="{48E545B7-6F5A-4814-9820-2C919E00AC3C}" type="slidenum">
              <a:rPr lang="en-US" smtClean="0"/>
              <a:t>18</a:t>
            </a:fld>
            <a:endParaRPr lang="en-US" dirty="0"/>
          </a:p>
        </p:txBody>
      </p:sp>
    </p:spTree>
    <p:extLst>
      <p:ext uri="{BB962C8B-B14F-4D97-AF65-F5344CB8AC3E}">
        <p14:creationId xmlns:p14="http://schemas.microsoft.com/office/powerpoint/2010/main" val="2069142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00000"/>
              </a:solidFill>
              <a:latin typeface="Abadi Extra Light" panose="020B0204020104020204" pitchFamily="34" charset="0"/>
            </a:endParaRPr>
          </a:p>
        </p:txBody>
      </p:sp>
      <p:sp>
        <p:nvSpPr>
          <p:cNvPr id="4" name="Slide Number Placeholder 3"/>
          <p:cNvSpPr>
            <a:spLocks noGrp="1"/>
          </p:cNvSpPr>
          <p:nvPr>
            <p:ph type="sldNum" sz="quarter" idx="5"/>
          </p:nvPr>
        </p:nvSpPr>
        <p:spPr/>
        <p:txBody>
          <a:bodyPr/>
          <a:lstStyle/>
          <a:p>
            <a:fld id="{48E545B7-6F5A-4814-9820-2C919E00AC3C}" type="slidenum">
              <a:rPr lang="en-US" smtClean="0"/>
              <a:t>19</a:t>
            </a:fld>
            <a:endParaRPr lang="en-US" dirty="0"/>
          </a:p>
        </p:txBody>
      </p:sp>
    </p:spTree>
    <p:extLst>
      <p:ext uri="{BB962C8B-B14F-4D97-AF65-F5344CB8AC3E}">
        <p14:creationId xmlns:p14="http://schemas.microsoft.com/office/powerpoint/2010/main" val="1350072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00000"/>
              </a:solidFill>
              <a:latin typeface="Abadi Extra Light" panose="020B0204020104020204" pitchFamily="34" charset="0"/>
            </a:endParaRPr>
          </a:p>
        </p:txBody>
      </p:sp>
      <p:sp>
        <p:nvSpPr>
          <p:cNvPr id="4" name="Slide Number Placeholder 3"/>
          <p:cNvSpPr>
            <a:spLocks noGrp="1"/>
          </p:cNvSpPr>
          <p:nvPr>
            <p:ph type="sldNum" sz="quarter" idx="5"/>
          </p:nvPr>
        </p:nvSpPr>
        <p:spPr/>
        <p:txBody>
          <a:bodyPr/>
          <a:lstStyle/>
          <a:p>
            <a:fld id="{48E545B7-6F5A-4814-9820-2C919E00AC3C}" type="slidenum">
              <a:rPr lang="en-US" smtClean="0"/>
              <a:t>20</a:t>
            </a:fld>
            <a:endParaRPr lang="en-US" dirty="0"/>
          </a:p>
        </p:txBody>
      </p:sp>
    </p:spTree>
    <p:extLst>
      <p:ext uri="{BB962C8B-B14F-4D97-AF65-F5344CB8AC3E}">
        <p14:creationId xmlns:p14="http://schemas.microsoft.com/office/powerpoint/2010/main" val="213696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Section 3 originated from the Housing and Urban Development Act of 1968. HUD proposed a new rule in 2015 which was never finalized and then it proposed the current or ‘new’ rule in 2019, finalizing it on November 30</a:t>
            </a:r>
            <a:r>
              <a:rPr lang="en-US" sz="1200" baseline="30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th</a:t>
            </a: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with a delayed effective date (transition) of July 1, 2021. </a:t>
            </a:r>
            <a:r>
              <a:rPr lang="en-US" sz="1200" kern="1200" dirty="0">
                <a:latin typeface="Abadi Extra Light" panose="020B0204020104020204" pitchFamily="34" charset="0"/>
              </a:rPr>
              <a:t>Section 3 is not a program. </a:t>
            </a:r>
            <a:r>
              <a:rPr lang="en-US" sz="1200" b="1" kern="1200" dirty="0">
                <a:latin typeface="Abadi Extra Light" panose="020B0204020104020204" pitchFamily="34" charset="0"/>
              </a:rPr>
              <a:t>It’s a provision of HUD’s law - </a:t>
            </a:r>
            <a:r>
              <a:rPr lang="en-US" dirty="0"/>
              <a:t>under 24 C.F.R. Part 75 Subparts A, C, &amp; 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it is a law that we think of in terms of a program due to the way we stress compliance. In the way that we provide training, set goals, standards, and benchmarks, Section 3 may often look like a program, however it is indeed a law. The reason behind this “program management” approach is to work past the “checkbox” requirement, and instead see the potential that this law has in improving the lives of Public Housing residents, low-income workers, and local businesses. Today we will go over some information on the rule changes that have been put into effect as of November 30, 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3</a:t>
            </a:fld>
            <a:endParaRPr lang="en-US" dirty="0"/>
          </a:p>
        </p:txBody>
      </p:sp>
    </p:spTree>
    <p:extLst>
      <p:ext uri="{BB962C8B-B14F-4D97-AF65-F5344CB8AC3E}">
        <p14:creationId xmlns:p14="http://schemas.microsoft.com/office/powerpoint/2010/main" val="2736475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00000"/>
              </a:solidFill>
              <a:latin typeface="Abadi Extra Light" panose="020B0204020104020204" pitchFamily="34" charset="0"/>
            </a:endParaRPr>
          </a:p>
        </p:txBody>
      </p:sp>
      <p:sp>
        <p:nvSpPr>
          <p:cNvPr id="4" name="Slide Number Placeholder 3"/>
          <p:cNvSpPr>
            <a:spLocks noGrp="1"/>
          </p:cNvSpPr>
          <p:nvPr>
            <p:ph type="sldNum" sz="quarter" idx="5"/>
          </p:nvPr>
        </p:nvSpPr>
        <p:spPr/>
        <p:txBody>
          <a:bodyPr/>
          <a:lstStyle/>
          <a:p>
            <a:fld id="{48E545B7-6F5A-4814-9820-2C919E00AC3C}" type="slidenum">
              <a:rPr lang="en-US" smtClean="0"/>
              <a:t>21</a:t>
            </a:fld>
            <a:endParaRPr lang="en-US" dirty="0"/>
          </a:p>
        </p:txBody>
      </p:sp>
    </p:spTree>
    <p:extLst>
      <p:ext uri="{BB962C8B-B14F-4D97-AF65-F5344CB8AC3E}">
        <p14:creationId xmlns:p14="http://schemas.microsoft.com/office/powerpoint/2010/main" val="1843740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This tool is intended to help HUD grantees and Section 3 businesses meet their Section 3 benchmarks. The portal is to be used by Section3 workers, employers or Section 3 recipients. </a:t>
            </a:r>
          </a:p>
          <a:p>
            <a:pPr marL="0" marR="0">
              <a:lnSpc>
                <a:spcPct val="107000"/>
              </a:lnSpc>
              <a:spcBef>
                <a:spcPts val="0"/>
              </a:spcBef>
              <a:spcAft>
                <a:spcPts val="800"/>
              </a:spcAft>
            </a:pPr>
            <a:endPar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As you can see on the screen,</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a:t>
            </a: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here are few things you can do with this portal: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Section 3 workers – any individuals who qualify as Section 3 worker – they can come here to search for jobs. And if they have an account or create an account, they can sign in and post their profile/employment history for companies to search.</a:t>
            </a:r>
          </a:p>
          <a:p>
            <a:pPr marL="342900" marR="0" indent="-342900">
              <a:lnSpc>
                <a:spcPct val="107000"/>
              </a:lnSpc>
              <a:spcBef>
                <a:spcPts val="0"/>
              </a:spcBef>
              <a:spcAft>
                <a:spcPts val="800"/>
              </a:spcAft>
              <a:buAutoNum type="arabicPeriod"/>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Section 3 businesses – they can come here to search for contracting opportunities (by clicking search for contract), AND they can also register their business as Section 3 business (if they have their sign-in account). Once they self-certify themselves as a Section 3 business and register their business, they’ll be added to the Section 3 business registry. (Potential workers, General Contractors, and Grant Recipients may search for them and contact them directly for bid proposals)</a:t>
            </a:r>
          </a:p>
          <a:p>
            <a:pPr marL="342900" marR="0" indent="-342900">
              <a:lnSpc>
                <a:spcPct val="107000"/>
              </a:lnSpc>
              <a:spcBef>
                <a:spcPts val="0"/>
              </a:spcBef>
              <a:spcAft>
                <a:spcPts val="800"/>
              </a:spcAft>
              <a:buAutoNum type="arabicPeriod"/>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In order to access the Business Registry, you click “Search for Businesses” So let’s say you want to hire or search for Section 3 business, then you can do so by clicking there and go through the list of Section 3 businesses.  In addition, if the recipients or employers want to post jobs and contracts, or search for job applicants/potential Section 3 workers, they can do so by signing into their account.</a:t>
            </a:r>
          </a:p>
        </p:txBody>
      </p:sp>
      <p:sp>
        <p:nvSpPr>
          <p:cNvPr id="4" name="Slide Number Placeholder 3"/>
          <p:cNvSpPr>
            <a:spLocks noGrp="1"/>
          </p:cNvSpPr>
          <p:nvPr>
            <p:ph type="sldNum" sz="quarter" idx="5"/>
          </p:nvPr>
        </p:nvSpPr>
        <p:spPr/>
        <p:txBody>
          <a:bodyPr/>
          <a:lstStyle/>
          <a:p>
            <a:fld id="{48E545B7-6F5A-4814-9820-2C919E00AC3C}" type="slidenum">
              <a:rPr lang="en-US" smtClean="0"/>
              <a:t>22</a:t>
            </a:fld>
            <a:endParaRPr lang="en-US" dirty="0"/>
          </a:p>
        </p:txBody>
      </p:sp>
    </p:spTree>
    <p:extLst>
      <p:ext uri="{BB962C8B-B14F-4D97-AF65-F5344CB8AC3E}">
        <p14:creationId xmlns:p14="http://schemas.microsoft.com/office/powerpoint/2010/main" val="3907197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list of resources that are available currently as well as a list of contacts if you have questions.  The slide will be sent out after the conference.</a:t>
            </a:r>
          </a:p>
        </p:txBody>
      </p:sp>
      <p:sp>
        <p:nvSpPr>
          <p:cNvPr id="4" name="Slide Number Placeholder 3"/>
          <p:cNvSpPr>
            <a:spLocks noGrp="1"/>
          </p:cNvSpPr>
          <p:nvPr>
            <p:ph type="sldNum" sz="quarter" idx="5"/>
          </p:nvPr>
        </p:nvSpPr>
        <p:spPr/>
        <p:txBody>
          <a:bodyPr/>
          <a:lstStyle/>
          <a:p>
            <a:fld id="{48E545B7-6F5A-4814-9820-2C919E00AC3C}" type="slidenum">
              <a:rPr lang="en-US" smtClean="0"/>
              <a:t>23</a:t>
            </a:fld>
            <a:endParaRPr lang="en-US" dirty="0"/>
          </a:p>
        </p:txBody>
      </p:sp>
    </p:spTree>
    <p:extLst>
      <p:ext uri="{BB962C8B-B14F-4D97-AF65-F5344CB8AC3E}">
        <p14:creationId xmlns:p14="http://schemas.microsoft.com/office/powerpoint/2010/main" val="2398346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Section 3 is a provision of the Housing and Urban Development Act of 1968. The purpose of Section 3 is to ensure that employment and other economic opportunities generated by certain HUD assistance goes, to the greatest extent feasible, to low- and very low-income persons, particularly those who are recipients of government assistance for housing and to business concerns which provide economic opportunities to low- and very low-income 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The idea behind the passage of Section 3 was to keep HUD dollars local. When HUD funds are spent on community projects or improvements, the work generated by the investment should be maximized by having any employment opportunities be offered to persons living in subsidized housing. The overarching theme and goal with Section 3 is that when HUD funds are being used to assist a community’s infrastructure, it will also be used to boost the economic impact within that community by hiring businesses and workers within the low-income brackets.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Section 3 is not a program; it is a law that we think of in terms of a program due to the way we stress compliance. In the way that we provide training, set goals, standards, and benchmarks, Section 3 may often look like a program, however it is indeed a law. The reason behind this “program management” approach is to work past the “checkbox” requirement, and instead see the potential that this law has in improving the lives of Public Housing residents, low-income workers, and local businesses. Today we will go over some information on the “new” rule that have been put into effect as of November 30, 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4</a:t>
            </a:fld>
            <a:endParaRPr lang="en-US" dirty="0"/>
          </a:p>
        </p:txBody>
      </p:sp>
    </p:spTree>
    <p:extLst>
      <p:ext uri="{BB962C8B-B14F-4D97-AF65-F5344CB8AC3E}">
        <p14:creationId xmlns:p14="http://schemas.microsoft.com/office/powerpoint/2010/main" val="63310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Before I do that, I want to discuss some basics of Section 3. As I said, the intent is to provide economic opportunities to a person who qualifies as a Section 3 worker (which I’ll go over the definition later of Section 3 worker). You can see on this page the variety of job titles along the bottom. These are examples of how Section 3 can be used to employ worker, and there is a wide range of support needed in development and construction projects, many of which can be filled by qualified Section 3 workers. Then the Section 3 workers can use this project as an opportunity to develop their skills and experience and support their long-term career development.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E545B7-6F5A-4814-9820-2C919E00AC3C}" type="slidenum">
              <a:rPr lang="en-US" smtClean="0"/>
              <a:t>5</a:t>
            </a:fld>
            <a:endParaRPr lang="en-US" dirty="0"/>
          </a:p>
        </p:txBody>
      </p:sp>
    </p:spTree>
    <p:extLst>
      <p:ext uri="{BB962C8B-B14F-4D97-AF65-F5344CB8AC3E}">
        <p14:creationId xmlns:p14="http://schemas.microsoft.com/office/powerpoint/2010/main" val="415347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These are some examples of programs and agencies that may be subject to Section 3 requirements. For Public Housing, most expenditures are subject to the rule. Today, we’re going to just focus on the Housing and Community Development assistance not the Public Housing side of Section 3 (because they have a slightly different definitions and requirements).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a:p>
            <a:pPr marL="0" marR="0">
              <a:lnSpc>
                <a:spcPct val="107000"/>
              </a:lnSpc>
              <a:spcBef>
                <a:spcPts val="0"/>
              </a:spcBef>
              <a:spcAft>
                <a:spcPts val="800"/>
              </a:spcAft>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Some examples of the programs covered by Section 3 are like HOME, CDBG, ESG, Coc, Lead, etc.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6</a:t>
            </a:fld>
            <a:endParaRPr lang="en-US" dirty="0"/>
          </a:p>
        </p:txBody>
      </p:sp>
    </p:spTree>
    <p:extLst>
      <p:ext uri="{BB962C8B-B14F-4D97-AF65-F5344CB8AC3E}">
        <p14:creationId xmlns:p14="http://schemas.microsoft.com/office/powerpoint/2010/main" val="1804262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What does Section 3 project mean?</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Section 3 applies to housing rehabilitation, housing construction, and other public construction projects assisted under HUD programs that provide housing and community development financial assistance where the amount of assistance to the project exceeds </a:t>
            </a:r>
            <a:r>
              <a:rPr lang="en-US" sz="12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 threshold of $200,000. N</a:t>
            </a:r>
            <a:r>
              <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ote that the threshold is $100,000 where the assistance is from HUD’s Lead Hazard Control and Healthy Homes programs.</a:t>
            </a:r>
          </a:p>
          <a:p>
            <a:pPr marL="0" marR="0">
              <a:lnSpc>
                <a:spcPct val="107000"/>
              </a:lnSpc>
              <a:spcBef>
                <a:spcPts val="0"/>
              </a:spcBef>
              <a:spcAft>
                <a:spcPts val="800"/>
              </a:spcAft>
            </a:pPr>
            <a:endParaRPr lang="en-US" sz="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FF"/>
                </a:solidFill>
                <a:effectLst/>
                <a:latin typeface="Arial" panose="020B0604020202020204" pitchFamily="34" charset="0"/>
                <a:ea typeface="Calibri" panose="020F0502020204030204" pitchFamily="34" charset="0"/>
              </a:rPr>
              <a:t>Some key points here to keep in mind is the $200,000 threshold is for </a:t>
            </a:r>
            <a:r>
              <a:rPr lang="en-US" sz="1200" u="sng" dirty="0">
                <a:solidFill>
                  <a:srgbClr val="0000FF"/>
                </a:solidFill>
                <a:effectLst/>
                <a:latin typeface="Arial" panose="020B0604020202020204" pitchFamily="34" charset="0"/>
                <a:ea typeface="Calibri" panose="020F0502020204030204" pitchFamily="34" charset="0"/>
              </a:rPr>
              <a:t>total </a:t>
            </a:r>
            <a:r>
              <a:rPr lang="en-US" sz="1200" dirty="0">
                <a:solidFill>
                  <a:srgbClr val="0000FF"/>
                </a:solidFill>
                <a:effectLst/>
                <a:latin typeface="Arial" panose="020B0604020202020204" pitchFamily="34" charset="0"/>
                <a:ea typeface="Calibri" panose="020F0502020204030204" pitchFamily="34" charset="0"/>
              </a:rPr>
              <a:t>HUD assistance. We are talking about this on </a:t>
            </a:r>
            <a:r>
              <a:rPr lang="en-US" sz="1200" u="sng" dirty="0">
                <a:solidFill>
                  <a:srgbClr val="0000FF"/>
                </a:solidFill>
                <a:effectLst/>
                <a:latin typeface="Arial" panose="020B0604020202020204" pitchFamily="34" charset="0"/>
                <a:ea typeface="Calibri" panose="020F0502020204030204" pitchFamily="34" charset="0"/>
              </a:rPr>
              <a:t>a project level</a:t>
            </a:r>
            <a:r>
              <a:rPr lang="en-US" sz="1200" dirty="0">
                <a:solidFill>
                  <a:srgbClr val="0000FF"/>
                </a:solidFill>
                <a:effectLst/>
                <a:latin typeface="Arial" panose="020B0604020202020204" pitchFamily="34" charset="0"/>
                <a:ea typeface="Calibri" panose="020F0502020204030204" pitchFamily="34" charset="0"/>
              </a:rPr>
              <a:t>. The definition of a project is the site or sites together with any building(s) and improvements on the site(s) that are under common </a:t>
            </a:r>
            <a:r>
              <a:rPr lang="en-US" sz="1200" u="sng" dirty="0">
                <a:solidFill>
                  <a:srgbClr val="0000FF"/>
                </a:solidFill>
                <a:effectLst/>
                <a:latin typeface="Arial" panose="020B0604020202020204" pitchFamily="34" charset="0"/>
                <a:ea typeface="Calibri" panose="020F0502020204030204" pitchFamily="34" charset="0"/>
              </a:rPr>
              <a:t>ownership, management, and financing</a:t>
            </a:r>
            <a:r>
              <a:rPr lang="en-US" sz="1200" dirty="0">
                <a:solidFill>
                  <a:srgbClr val="0000FF"/>
                </a:solidFill>
                <a:effectLst/>
                <a:latin typeface="Arial" panose="020B0604020202020204" pitchFamily="34" charset="0"/>
                <a:ea typeface="Calibri" panose="020F0502020204030204" pitchFamily="34" charset="0"/>
              </a:rPr>
              <a:t>.  For example, if you have a project that has HOME or CDBG over $200,000 going into that project, then the Section 3 rules will apply.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48E545B7-6F5A-4814-9820-2C919E00AC3C}" type="slidenum">
              <a:rPr lang="en-US" smtClean="0"/>
              <a:t>7</a:t>
            </a:fld>
            <a:endParaRPr lang="en-US" dirty="0"/>
          </a:p>
        </p:txBody>
      </p:sp>
    </p:spTree>
    <p:extLst>
      <p:ext uri="{BB962C8B-B14F-4D97-AF65-F5344CB8AC3E}">
        <p14:creationId xmlns:p14="http://schemas.microsoft.com/office/powerpoint/2010/main" val="1400174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Section 3 worker is, or when hired within the past five years was: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low- or very low-income individual (the worker’s income for the previous or annualized calendar year is below the income limit established by HUD; (80%) AMI)</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Youthbuild</a:t>
            </a:r>
            <a:r>
              <a:rPr lang="en-US" sz="1200" dirty="0">
                <a:effectLst/>
                <a:latin typeface="Calibri" panose="020F0502020204030204" pitchFamily="34" charset="0"/>
                <a:ea typeface="Calibri" panose="020F0502020204030204" pitchFamily="34" charset="0"/>
                <a:cs typeface="Times New Roman" panose="02020603050405020304" pitchFamily="18" charset="0"/>
              </a:rPr>
              <a:t> participant or </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Employed by a Section 3 business concern</a:t>
            </a:r>
          </a:p>
        </p:txBody>
      </p:sp>
      <p:sp>
        <p:nvSpPr>
          <p:cNvPr id="4" name="Slide Number Placeholder 3"/>
          <p:cNvSpPr>
            <a:spLocks noGrp="1"/>
          </p:cNvSpPr>
          <p:nvPr>
            <p:ph type="sldNum" sz="quarter" idx="5"/>
          </p:nvPr>
        </p:nvSpPr>
        <p:spPr/>
        <p:txBody>
          <a:bodyPr/>
          <a:lstStyle/>
          <a:p>
            <a:fld id="{48E545B7-6F5A-4814-9820-2C919E00AC3C}" type="slidenum">
              <a:rPr lang="en-US" smtClean="0"/>
              <a:t>8</a:t>
            </a:fld>
            <a:endParaRPr lang="en-US" dirty="0"/>
          </a:p>
        </p:txBody>
      </p:sp>
    </p:spTree>
    <p:extLst>
      <p:ext uri="{BB962C8B-B14F-4D97-AF65-F5344CB8AC3E}">
        <p14:creationId xmlns:p14="http://schemas.microsoft.com/office/powerpoint/2010/main" val="3913977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Arial" panose="020B0604020202020204" pitchFamily="34" charset="0"/>
              </a:rPr>
              <a:t>Section 3 business concerns are businesses that meet at least one of the following criteria, documented within the last six-month period:</a:t>
            </a:r>
          </a:p>
          <a:p>
            <a:pPr marL="0" marR="0" algn="just">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1000"/>
              </a:spcAft>
              <a:buFont typeface="+mj-lt"/>
              <a:buAutoNum type="arabicPeriod"/>
            </a:pPr>
            <a:r>
              <a:rPr lang="en-US" sz="1200" dirty="0">
                <a:effectLst/>
                <a:latin typeface="Times New Roman" panose="02020603050405020304" pitchFamily="18" charset="0"/>
                <a:ea typeface="Calibri" panose="020F0502020204030204" pitchFamily="34" charset="0"/>
                <a:cs typeface="Arial" panose="020B0604020202020204" pitchFamily="34" charset="0"/>
              </a:rPr>
              <a:t>At least 51 percent owned and controlled by low- or very low-income persons;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1000"/>
              </a:spcAft>
              <a:buFont typeface="+mj-lt"/>
              <a:buAutoNum type="arabicPeriod"/>
            </a:pPr>
            <a:r>
              <a:rPr lang="en-US" sz="1200" dirty="0">
                <a:effectLst/>
                <a:latin typeface="Times New Roman" panose="02020603050405020304" pitchFamily="18" charset="0"/>
                <a:ea typeface="Calibri" panose="020F0502020204030204" pitchFamily="34" charset="0"/>
                <a:cs typeface="Arial" panose="020B0604020202020204" pitchFamily="34" charset="0"/>
              </a:rPr>
              <a:t>Over 75 percent of the labor hours performed for the business over the prior three-month period are performed by Section 3 workers; or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1000"/>
              </a:spcAft>
              <a:buFont typeface="+mj-lt"/>
              <a:buAutoNum type="arabicPeriod"/>
            </a:pPr>
            <a:r>
              <a:rPr lang="en-US" sz="1200" dirty="0">
                <a:effectLst/>
                <a:latin typeface="Times New Roman" panose="02020603050405020304" pitchFamily="18" charset="0"/>
                <a:ea typeface="Calibri" panose="020F0502020204030204" pitchFamily="34" charset="0"/>
                <a:cs typeface="Arial" panose="020B0604020202020204" pitchFamily="34" charset="0"/>
              </a:rPr>
              <a:t>A business at least 51 percent owned and controlled by current public housing residents or residents who currently live in Section 8-assisted housing.</a:t>
            </a:r>
          </a:p>
        </p:txBody>
      </p:sp>
      <p:sp>
        <p:nvSpPr>
          <p:cNvPr id="4" name="Slide Number Placeholder 3"/>
          <p:cNvSpPr>
            <a:spLocks noGrp="1"/>
          </p:cNvSpPr>
          <p:nvPr>
            <p:ph type="sldNum" sz="quarter" idx="5"/>
          </p:nvPr>
        </p:nvSpPr>
        <p:spPr/>
        <p:txBody>
          <a:bodyPr/>
          <a:lstStyle/>
          <a:p>
            <a:fld id="{48E545B7-6F5A-4814-9820-2C919E00AC3C}" type="slidenum">
              <a:rPr lang="en-US" smtClean="0"/>
              <a:t>9</a:t>
            </a:fld>
            <a:endParaRPr lang="en-US" dirty="0"/>
          </a:p>
        </p:txBody>
      </p:sp>
    </p:spTree>
    <p:extLst>
      <p:ext uri="{BB962C8B-B14F-4D97-AF65-F5344CB8AC3E}">
        <p14:creationId xmlns:p14="http://schemas.microsoft.com/office/powerpoint/2010/main" val="35268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The definition of Targeted Section 3 worker is a Section 3 worker who 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Employed by Section 3 business concern; 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Who currently fits or when hired fit one of the following definitions, as documented in the previous five years: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Wingdings" panose="05000000000000000000" pitchFamily="2" charset="2"/>
              <a:buChar char=""/>
              <a:tabLst>
                <a:tab pos="914400" algn="l"/>
              </a:tabLs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Living within the service area or the neighborhood of the project; 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Wingdings" panose="05000000000000000000" pitchFamily="2" charset="2"/>
              <a:buChar char=""/>
              <a:tabLst>
                <a:tab pos="914400" algn="l"/>
              </a:tabLst>
            </a:pP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 </a:t>
            </a:r>
            <a:r>
              <a:rPr lang="en-US" sz="1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YouthBuild</a:t>
            </a: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participant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EMPHASIZE: All Targeted Section 3 Workers are Section 3 Workers, but not all Section 3 Workers are Targeted Section 3 Workers.</a:t>
            </a:r>
          </a:p>
        </p:txBody>
      </p:sp>
      <p:sp>
        <p:nvSpPr>
          <p:cNvPr id="4" name="Slide Number Placeholder 3"/>
          <p:cNvSpPr>
            <a:spLocks noGrp="1"/>
          </p:cNvSpPr>
          <p:nvPr>
            <p:ph type="sldNum" sz="quarter" idx="5"/>
          </p:nvPr>
        </p:nvSpPr>
        <p:spPr/>
        <p:txBody>
          <a:bodyPr/>
          <a:lstStyle/>
          <a:p>
            <a:fld id="{48E545B7-6F5A-4814-9820-2C919E00AC3C}" type="slidenum">
              <a:rPr lang="en-US" smtClean="0"/>
              <a:t>10</a:t>
            </a:fld>
            <a:endParaRPr lang="en-US" dirty="0"/>
          </a:p>
        </p:txBody>
      </p:sp>
    </p:spTree>
    <p:extLst>
      <p:ext uri="{BB962C8B-B14F-4D97-AF65-F5344CB8AC3E}">
        <p14:creationId xmlns:p14="http://schemas.microsoft.com/office/powerpoint/2010/main" val="334299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10972A-F43D-440F-B655-2CE2077D2E37}"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121915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1DB8ED-F870-4761-96DC-5BB37F7DE016}"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9705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DE0A0-D981-4AEA-B61F-3F84FDEFBB9C}"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94678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E7284-E45E-4E6C-B923-F19B8075B515}"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26018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C27F57-00E3-4C3A-9B96-F574E86F64DE}"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8583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D0F73E-1013-4595-BDD5-6A6BA34D5738}"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1889973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8B787B-7FD3-46B9-957F-70CD3AC09695}"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1253283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DE8A3-8369-40F0-8A92-56BFF45B930D}"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26384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F3664-DAE3-449A-B7FC-4E12D61CE25A}"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21957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A72B30-F2BA-41B1-A7BF-952AFE143A41}"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70986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56B2B7-4A4C-4664-8A6F-2E97D83841D9}" type="datetime1">
              <a:rPr lang="en-US" smtClean="0"/>
              <a:t>6/6/2024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913618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F51D5A-29EC-4D90-BD0E-986AEB55E18D}" type="datetime1">
              <a:rPr lang="en-US" smtClean="0"/>
              <a:t>6/6/2024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117254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C07A4C-D64F-41DB-B8D3-53F065B9E966}" type="datetime1">
              <a:rPr lang="en-US" smtClean="0"/>
              <a:t>6/6/2024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30001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84D8A-C036-477F-8B45-A712A1BE2247}" type="datetime1">
              <a:rPr lang="en-US" smtClean="0"/>
              <a:t>6/6/2024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173230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390982-C384-46F5-899A-4661FA58925E}" type="datetime1">
              <a:rPr lang="en-US" smtClean="0"/>
              <a:t>6/6/2024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21382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dirty="0"/>
          </a:p>
        </p:txBody>
      </p:sp>
      <p:sp>
        <p:nvSpPr>
          <p:cNvPr id="5" name="Date Placeholder 4"/>
          <p:cNvSpPr>
            <a:spLocks noGrp="1"/>
          </p:cNvSpPr>
          <p:nvPr>
            <p:ph type="dt" sz="half" idx="10"/>
          </p:nvPr>
        </p:nvSpPr>
        <p:spPr/>
        <p:txBody>
          <a:bodyPr/>
          <a:lstStyle/>
          <a:p>
            <a:fld id="{E8A53C0E-6483-4D35-BAD6-7A2BF6734103}" type="datetime1">
              <a:rPr lang="en-US" smtClean="0"/>
              <a:t>6/6/2024</a:t>
            </a:fld>
            <a:endParaRPr lang="en-US" dirty="0"/>
          </a:p>
        </p:txBody>
      </p:sp>
    </p:spTree>
    <p:extLst>
      <p:ext uri="{BB962C8B-B14F-4D97-AF65-F5344CB8AC3E}">
        <p14:creationId xmlns:p14="http://schemas.microsoft.com/office/powerpoint/2010/main" val="4183483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8420BD-0994-4D37-AC7B-698BBB399BDE}" type="datetime1">
              <a:rPr lang="en-US" smtClean="0"/>
              <a:t>6/6/2024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CF8FB2B-0834-4E69-81CF-5D187DC0C246}" type="slidenum">
              <a:rPr lang="en-US" smtClean="0"/>
              <a:t>‹#›</a:t>
            </a:fld>
            <a:endParaRPr lang="en-US" dirty="0"/>
          </a:p>
        </p:txBody>
      </p:sp>
    </p:spTree>
    <p:extLst>
      <p:ext uri="{BB962C8B-B14F-4D97-AF65-F5344CB8AC3E}">
        <p14:creationId xmlns:p14="http://schemas.microsoft.com/office/powerpoint/2010/main" val="365524326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4.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jp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svg"/><Relationship Id="rId4" Type="http://schemas.openxmlformats.org/officeDocument/2006/relationships/image" Target="../media/image34.jpe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46.png"/><Relationship Id="rId3" Type="http://schemas.openxmlformats.org/officeDocument/2006/relationships/image" Target="../media/image2.jpg"/><Relationship Id="rId7" Type="http://schemas.openxmlformats.org/officeDocument/2006/relationships/diagramColors" Target="../diagrams/colors2.xml"/><Relationship Id="rId12" Type="http://schemas.openxmlformats.org/officeDocument/2006/relationships/image" Target="../media/image42.svg"/><Relationship Id="rId2" Type="http://schemas.openxmlformats.org/officeDocument/2006/relationships/notesSlide" Target="../notesSlides/notesSlide13.xml"/><Relationship Id="rId16"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41.png"/><Relationship Id="rId5" Type="http://schemas.openxmlformats.org/officeDocument/2006/relationships/diagramLayout" Target="../diagrams/layout2.xml"/><Relationship Id="rId15" Type="http://schemas.openxmlformats.org/officeDocument/2006/relationships/image" Target="../media/image48.png"/><Relationship Id="rId10" Type="http://schemas.openxmlformats.org/officeDocument/2006/relationships/image" Target="../media/image44.svg"/><Relationship Id="rId4" Type="http://schemas.openxmlformats.org/officeDocument/2006/relationships/diagramData" Target="../diagrams/data2.xml"/><Relationship Id="rId9" Type="http://schemas.openxmlformats.org/officeDocument/2006/relationships/image" Target="../media/image43.png"/><Relationship Id="rId14"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jpg"/><Relationship Id="rId7" Type="http://schemas.openxmlformats.org/officeDocument/2006/relationships/hyperlink" Target="https://en.wikipedia.org/wiki/Bulletin_board"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1.pn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hyperlink" Target="https://www.hudexchange.info/programs/idis/?utm_source=HUD+Exchange+Mailing+List&amp;utm_campaign=6bcbd91aec-HUD_PUBLISHES_NEW_HOME_IDIS_FAQS_21%2F10%2F18&amp;utm_medium=email&amp;utm_term=0_f32b935a5f-6bcbd91aec-19595954" TargetMode="External"/><Relationship Id="rId13" Type="http://schemas.openxmlformats.org/officeDocument/2006/relationships/hyperlink" Target="mailto:Sec3Biz@hud.gov" TargetMode="External"/><Relationship Id="rId3" Type="http://schemas.openxmlformats.org/officeDocument/2006/relationships/image" Target="../media/image2.jpg"/><Relationship Id="rId7" Type="http://schemas.openxmlformats.org/officeDocument/2006/relationships/hyperlink" Target="https://radresource.net/output.cfm?id=Sec3Guide" TargetMode="External"/><Relationship Id="rId12" Type="http://schemas.openxmlformats.org/officeDocument/2006/relationships/hyperlink" Target="mailto:Section3@hud.gov"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www.hud.gov/sites/dfiles/documents/19580_SECTION3.PDF" TargetMode="External"/><Relationship Id="rId11" Type="http://schemas.openxmlformats.org/officeDocument/2006/relationships/hyperlink" Target="https://www.hudexchange.info/programs/section-3/" TargetMode="External"/><Relationship Id="rId5" Type="http://schemas.openxmlformats.org/officeDocument/2006/relationships/hyperlink" Target="https://www.govinfo.gov/content/pkg/FR-2020-09-29/pdf/2020-19183.pdf" TargetMode="External"/><Relationship Id="rId10" Type="http://schemas.openxmlformats.org/officeDocument/2006/relationships/hyperlink" Target="https://hudapps.hud.gov/OpportunityPortal/" TargetMode="External"/><Relationship Id="rId4" Type="http://schemas.openxmlformats.org/officeDocument/2006/relationships/hyperlink" Target="https://www.govinfo.gov/content/pkg/FR-2020-09-29/pdf/2020-19185.pdf" TargetMode="External"/><Relationship Id="rId9" Type="http://schemas.openxmlformats.org/officeDocument/2006/relationships/hyperlink" Target="https://www.hud.gov/section3"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hyperlink" Target="http://www.geograph.org.uk/photo/694742" TargetMode="External"/><Relationship Id="rId18" Type="http://schemas.openxmlformats.org/officeDocument/2006/relationships/image" Target="../media/image22.jpeg"/><Relationship Id="rId3" Type="http://schemas.openxmlformats.org/officeDocument/2006/relationships/image" Target="../media/image2.jpg"/><Relationship Id="rId7" Type="http://schemas.openxmlformats.org/officeDocument/2006/relationships/image" Target="../media/image17.png"/><Relationship Id="rId12" Type="http://schemas.openxmlformats.org/officeDocument/2006/relationships/image" Target="../media/image19.jpeg"/><Relationship Id="rId17" Type="http://schemas.microsoft.com/office/2007/relationships/hdphoto" Target="../media/hdphoto3.wdp"/><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hyperlink" Target="http://commons.wikimedia.org/wiki/File:Croatian_National_Bank.jpg" TargetMode="External"/><Relationship Id="rId5" Type="http://schemas.openxmlformats.org/officeDocument/2006/relationships/image" Target="../media/image15.jpeg"/><Relationship Id="rId15" Type="http://schemas.microsoft.com/office/2007/relationships/hdphoto" Target="../media/hdphoto2.wdp"/><Relationship Id="rId10" Type="http://schemas.openxmlformats.org/officeDocument/2006/relationships/image" Target="../media/image18.jpeg"/><Relationship Id="rId19" Type="http://schemas.openxmlformats.org/officeDocument/2006/relationships/image" Target="../media/image23.jpeg"/><Relationship Id="rId4" Type="http://schemas.openxmlformats.org/officeDocument/2006/relationships/image" Target="../media/image14.jpeg"/><Relationship Id="rId9" Type="http://schemas.openxmlformats.org/officeDocument/2006/relationships/hyperlink" Target="https://www.flickr.com/photos/124247024@N07/13903385550" TargetMode="External"/><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jp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jpe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jp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svg"/><Relationship Id="rId4" Type="http://schemas.openxmlformats.org/officeDocument/2006/relationships/image" Target="../media/image34.jpe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F06BC4-8A1B-9640-1E5A-5751836798FE}"/>
              </a:ext>
            </a:extLst>
          </p:cNvPr>
          <p:cNvSpPr>
            <a:spLocks noGrp="1"/>
          </p:cNvSpPr>
          <p:nvPr>
            <p:ph type="ctrTitle"/>
          </p:nvPr>
        </p:nvSpPr>
        <p:spPr>
          <a:xfrm>
            <a:off x="4974337" y="1265314"/>
            <a:ext cx="4299666" cy="3249131"/>
          </a:xfrm>
        </p:spPr>
        <p:txBody>
          <a:bodyPr>
            <a:normAutofit/>
          </a:bodyPr>
          <a:lstStyle/>
          <a:p>
            <a:pPr algn="l">
              <a:lnSpc>
                <a:spcPct val="90000"/>
              </a:lnSpc>
            </a:pPr>
            <a:r>
              <a:rPr lang="en-US" sz="4600" dirty="0"/>
              <a:t>Understanding Section 3</a:t>
            </a:r>
          </a:p>
        </p:txBody>
      </p:sp>
      <p:sp>
        <p:nvSpPr>
          <p:cNvPr id="9" name="Subtitle 8">
            <a:extLst>
              <a:ext uri="{FF2B5EF4-FFF2-40B4-BE49-F238E27FC236}">
                <a16:creationId xmlns:a16="http://schemas.microsoft.com/office/drawing/2014/main" id="{39B384AB-6266-96A5-BC47-A5828D3C27EC}"/>
              </a:ext>
            </a:extLst>
          </p:cNvPr>
          <p:cNvSpPr>
            <a:spLocks noGrp="1"/>
          </p:cNvSpPr>
          <p:nvPr>
            <p:ph type="subTitle" idx="1"/>
          </p:nvPr>
        </p:nvSpPr>
        <p:spPr>
          <a:xfrm>
            <a:off x="4974336" y="4514446"/>
            <a:ext cx="4299666" cy="871042"/>
          </a:xfrm>
        </p:spPr>
        <p:txBody>
          <a:bodyPr>
            <a:normAutofit fontScale="85000" lnSpcReduction="20000"/>
          </a:bodyPr>
          <a:lstStyle/>
          <a:p>
            <a:pPr algn="l"/>
            <a:r>
              <a:rPr lang="en-US" dirty="0"/>
              <a:t>Sherry Zou, Housing Programs Manager</a:t>
            </a:r>
          </a:p>
          <a:p>
            <a:pPr algn="l"/>
            <a:r>
              <a:rPr lang="en-US" dirty="0"/>
              <a:t>City of Quincy, Massachusetts</a:t>
            </a:r>
          </a:p>
          <a:p>
            <a:pPr algn="l"/>
            <a:r>
              <a:rPr lang="en-US" sz="1500" dirty="0"/>
              <a:t>June 12, 2024</a:t>
            </a:r>
          </a:p>
        </p:txBody>
      </p:sp>
      <p:sp>
        <p:nvSpPr>
          <p:cNvPr id="14" name="Isosceles Triangle 13">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 name="Picture 4" descr="Logo&#10;&#10;Description automatically generated">
            <a:extLst>
              <a:ext uri="{FF2B5EF4-FFF2-40B4-BE49-F238E27FC236}">
                <a16:creationId xmlns:a16="http://schemas.microsoft.com/office/drawing/2014/main" id="{8718ABF8-07F5-4CCF-5E32-0D5567128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604" y="2722210"/>
            <a:ext cx="3765692" cy="1421549"/>
          </a:xfrm>
          <a:prstGeom prst="rect">
            <a:avLst/>
          </a:prstGeom>
        </p:spPr>
      </p:pic>
      <p:sp>
        <p:nvSpPr>
          <p:cNvPr id="2" name="Slide Number Placeholder 1">
            <a:extLst>
              <a:ext uri="{FF2B5EF4-FFF2-40B4-BE49-F238E27FC236}">
                <a16:creationId xmlns:a16="http://schemas.microsoft.com/office/drawing/2014/main" id="{96E4F93F-5DAC-4E83-A797-CFB79328802F}"/>
              </a:ext>
            </a:extLst>
          </p:cNvPr>
          <p:cNvSpPr>
            <a:spLocks noGrp="1"/>
          </p:cNvSpPr>
          <p:nvPr>
            <p:ph type="sldNum" sz="quarter" idx="12"/>
          </p:nvPr>
        </p:nvSpPr>
        <p:spPr>
          <a:xfrm>
            <a:off x="8590663" y="6041362"/>
            <a:ext cx="683339" cy="365125"/>
          </a:xfrm>
        </p:spPr>
        <p:txBody>
          <a:bodyPr>
            <a:normAutofit/>
          </a:bodyPr>
          <a:lstStyle/>
          <a:p>
            <a:pPr>
              <a:spcAft>
                <a:spcPts val="600"/>
              </a:spcAft>
            </a:pPr>
            <a:fld id="{2CF8FB2B-0834-4E69-81CF-5D187DC0C246}" type="slidenum">
              <a:rPr lang="en-US" smtClean="0"/>
              <a:pPr>
                <a:spcAft>
                  <a:spcPts val="600"/>
                </a:spcAft>
              </a:pPr>
              <a:t>1</a:t>
            </a:fld>
            <a:endParaRPr lang="en-US" dirty="0"/>
          </a:p>
        </p:txBody>
      </p:sp>
      <p:pic>
        <p:nvPicPr>
          <p:cNvPr id="4" name="Picture 3" descr="A logo for a company&#10;&#10;Description automatically generated">
            <a:extLst>
              <a:ext uri="{FF2B5EF4-FFF2-40B4-BE49-F238E27FC236}">
                <a16:creationId xmlns:a16="http://schemas.microsoft.com/office/drawing/2014/main" id="{75CB4BAC-AF9E-AFEB-A25A-AC8639921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53" y="5839683"/>
            <a:ext cx="1698968" cy="788578"/>
          </a:xfrm>
          <a:prstGeom prst="rect">
            <a:avLst/>
          </a:prstGeom>
        </p:spPr>
      </p:pic>
    </p:spTree>
    <p:extLst>
      <p:ext uri="{BB962C8B-B14F-4D97-AF65-F5344CB8AC3E}">
        <p14:creationId xmlns:p14="http://schemas.microsoft.com/office/powerpoint/2010/main" val="2583240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Definition: Targeted Section 3 Worker</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a:xfrm>
            <a:off x="8524561" y="6206617"/>
            <a:ext cx="683339" cy="365125"/>
          </a:xfrm>
        </p:spPr>
        <p:txBody>
          <a:bodyPr/>
          <a:lstStyle/>
          <a:p>
            <a:fld id="{2CF8FB2B-0834-4E69-81CF-5D187DC0C246}" type="slidenum">
              <a:rPr lang="en-US" smtClean="0"/>
              <a:t>10</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19" name="Rectangle 18">
            <a:extLst>
              <a:ext uri="{FF2B5EF4-FFF2-40B4-BE49-F238E27FC236}">
                <a16:creationId xmlns:a16="http://schemas.microsoft.com/office/drawing/2014/main" id="{EED45223-E58F-543F-D4AC-F986BF500789}"/>
              </a:ext>
            </a:extLst>
          </p:cNvPr>
          <p:cNvSpPr/>
          <p:nvPr/>
        </p:nvSpPr>
        <p:spPr>
          <a:xfrm>
            <a:off x="3978504" y="4506639"/>
            <a:ext cx="8111348" cy="2127892"/>
          </a:xfrm>
          <a:prstGeom prst="rect">
            <a:avLst/>
          </a:prstGeom>
          <a:solidFill>
            <a:schemeClr val="accent6">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59B9185-937D-DD88-6FEF-1C1CAEC72560}"/>
              </a:ext>
            </a:extLst>
          </p:cNvPr>
          <p:cNvSpPr txBox="1"/>
          <p:nvPr/>
        </p:nvSpPr>
        <p:spPr>
          <a:xfrm>
            <a:off x="4694877" y="1450259"/>
            <a:ext cx="6297826" cy="400110"/>
          </a:xfrm>
          <a:prstGeom prst="rect">
            <a:avLst/>
          </a:prstGeom>
          <a:noFill/>
          <a:ln>
            <a:noFill/>
          </a:ln>
          <a:effectLst/>
        </p:spPr>
        <p:txBody>
          <a:bodyPr wrap="square" rtlCol="0">
            <a:spAutoFit/>
          </a:bodyPr>
          <a:lstStyle/>
          <a:p>
            <a:r>
              <a:rPr lang="en-US" sz="2000">
                <a:latin typeface="Abadi Extra Light" panose="020B0204020104020204" pitchFamily="34" charset="0"/>
              </a:rPr>
              <a:t>A </a:t>
            </a:r>
            <a:r>
              <a:rPr lang="en-US" sz="2000">
                <a:latin typeface="Abadi" panose="020B0604020104020204" pitchFamily="34" charset="0"/>
              </a:rPr>
              <a:t>targeted Section 3 worker </a:t>
            </a:r>
            <a:r>
              <a:rPr lang="en-US" sz="2000">
                <a:latin typeface="Abadi Extra Light" panose="020B0204020104020204" pitchFamily="34" charset="0"/>
              </a:rPr>
              <a:t>is a Section 3 worker who is:</a:t>
            </a:r>
          </a:p>
        </p:txBody>
      </p:sp>
      <p:pic>
        <p:nvPicPr>
          <p:cNvPr id="21" name="Graphic 20" descr="Bullseye">
            <a:extLst>
              <a:ext uri="{FF2B5EF4-FFF2-40B4-BE49-F238E27FC236}">
                <a16:creationId xmlns:a16="http://schemas.microsoft.com/office/drawing/2014/main" id="{074CEF98-036C-192A-D566-4764CA67DC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78504" y="1472345"/>
            <a:ext cx="685800" cy="685800"/>
          </a:xfrm>
          <a:prstGeom prst="rect">
            <a:avLst/>
          </a:prstGeom>
        </p:spPr>
      </p:pic>
      <p:sp>
        <p:nvSpPr>
          <p:cNvPr id="23" name="TextBox 22">
            <a:extLst>
              <a:ext uri="{FF2B5EF4-FFF2-40B4-BE49-F238E27FC236}">
                <a16:creationId xmlns:a16="http://schemas.microsoft.com/office/drawing/2014/main" id="{5FA31BD7-24F9-E85D-72F1-0DC1BD2CD81C}"/>
              </a:ext>
            </a:extLst>
          </p:cNvPr>
          <p:cNvSpPr txBox="1"/>
          <p:nvPr/>
        </p:nvSpPr>
        <p:spPr>
          <a:xfrm>
            <a:off x="5402216" y="4557040"/>
            <a:ext cx="6663558" cy="2077492"/>
          </a:xfrm>
          <a:prstGeom prst="rect">
            <a:avLst/>
          </a:prstGeom>
          <a:noFill/>
          <a:ln>
            <a:noFill/>
          </a:ln>
          <a:effectLst/>
        </p:spPr>
        <p:txBody>
          <a:bodyPr wrap="square" rtlCol="0">
            <a:spAutoFit/>
          </a:bodyPr>
          <a:lstStyle/>
          <a:p>
            <a:pPr marL="285750" indent="-285750">
              <a:buFont typeface="Arial" panose="020B0604020202020204" pitchFamily="34" charset="0"/>
              <a:buChar char="•"/>
            </a:pPr>
            <a:r>
              <a:rPr lang="en-US" dirty="0">
                <a:latin typeface="Abadi Extra Light" panose="020B0204020104020204" pitchFamily="34" charset="0"/>
              </a:rPr>
              <a:t>Employed by Section 3 business concern; or</a:t>
            </a:r>
          </a:p>
          <a:p>
            <a:endParaRPr lang="en-US" sz="1050" dirty="0">
              <a:latin typeface="Abadi Extra Light" panose="020B0204020104020204" pitchFamily="34" charset="0"/>
            </a:endParaRPr>
          </a:p>
          <a:p>
            <a:pPr marL="285750" indent="-285750">
              <a:buFont typeface="Arial" panose="020B0604020202020204" pitchFamily="34" charset="0"/>
              <a:buChar char="•"/>
            </a:pPr>
            <a:r>
              <a:rPr lang="en-US" dirty="0">
                <a:latin typeface="Abadi Extra Light" panose="020B0204020104020204" pitchFamily="34" charset="0"/>
              </a:rPr>
              <a:t>Who currently fits or when hired fit one of the following definitions, as documented in the previous five years:</a:t>
            </a:r>
          </a:p>
          <a:p>
            <a:endParaRPr lang="en-US" sz="1050" dirty="0">
              <a:latin typeface="Abadi Extra Light" panose="020B0204020104020204" pitchFamily="34" charset="0"/>
            </a:endParaRPr>
          </a:p>
          <a:p>
            <a:pPr marL="742950" lvl="1" indent="-285750">
              <a:buFont typeface="Wingdings" panose="05000000000000000000" pitchFamily="2" charset="2"/>
              <a:buChar char="ü"/>
            </a:pPr>
            <a:r>
              <a:rPr lang="en-US" dirty="0">
                <a:latin typeface="Abadi Extra Light" panose="020B0204020104020204" pitchFamily="34" charset="0"/>
              </a:rPr>
              <a:t>Living within the service area or the neighborhood of the project; or</a:t>
            </a:r>
            <a:endParaRPr lang="en-US" dirty="0">
              <a:latin typeface="Abadi" panose="020B0604020104020204" pitchFamily="34" charset="0"/>
            </a:endParaRPr>
          </a:p>
          <a:p>
            <a:pPr marL="742950" lvl="1" indent="-285750">
              <a:buFont typeface="Wingdings" panose="05000000000000000000" pitchFamily="2" charset="2"/>
              <a:buChar char="ü"/>
            </a:pPr>
            <a:r>
              <a:rPr lang="en-US" dirty="0">
                <a:latin typeface="Abadi Extra Light" panose="020B0204020104020204" pitchFamily="34" charset="0"/>
              </a:rPr>
              <a:t>A </a:t>
            </a:r>
            <a:r>
              <a:rPr lang="en-US" dirty="0" err="1">
                <a:latin typeface="Abadi Extra Light" panose="020B0204020104020204" pitchFamily="34" charset="0"/>
              </a:rPr>
              <a:t>YouthBuild</a:t>
            </a:r>
            <a:r>
              <a:rPr lang="en-US" dirty="0">
                <a:latin typeface="Abadi Extra Light" panose="020B0204020104020204" pitchFamily="34" charset="0"/>
              </a:rPr>
              <a:t> participant</a:t>
            </a:r>
          </a:p>
        </p:txBody>
      </p:sp>
      <p:pic>
        <p:nvPicPr>
          <p:cNvPr id="24" name="Graphic 23" descr="Man and woman">
            <a:extLst>
              <a:ext uri="{FF2B5EF4-FFF2-40B4-BE49-F238E27FC236}">
                <a16:creationId xmlns:a16="http://schemas.microsoft.com/office/drawing/2014/main" id="{6D021F9B-CC43-E42C-2206-2F763973F3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8693" y="2319780"/>
            <a:ext cx="685800" cy="685800"/>
          </a:xfrm>
          <a:prstGeom prst="rect">
            <a:avLst/>
          </a:prstGeom>
        </p:spPr>
      </p:pic>
      <p:sp>
        <p:nvSpPr>
          <p:cNvPr id="25" name="TextBox 24">
            <a:extLst>
              <a:ext uri="{FF2B5EF4-FFF2-40B4-BE49-F238E27FC236}">
                <a16:creationId xmlns:a16="http://schemas.microsoft.com/office/drawing/2014/main" id="{8594E47D-82B5-B7D8-7664-DF96B1966F7D}"/>
              </a:ext>
            </a:extLst>
          </p:cNvPr>
          <p:cNvSpPr txBox="1"/>
          <p:nvPr/>
        </p:nvSpPr>
        <p:spPr>
          <a:xfrm>
            <a:off x="5399428" y="2180349"/>
            <a:ext cx="6666345" cy="2077492"/>
          </a:xfrm>
          <a:prstGeom prst="rect">
            <a:avLst/>
          </a:prstGeom>
          <a:noFill/>
          <a:ln>
            <a:noFill/>
          </a:ln>
          <a:effectLst/>
        </p:spPr>
        <p:txBody>
          <a:bodyPr wrap="square" rtlCol="0">
            <a:spAutoFit/>
          </a:bodyPr>
          <a:lstStyle/>
          <a:p>
            <a:pPr marL="285750" indent="-285750">
              <a:buFont typeface="Arial" panose="020B0604020202020204" pitchFamily="34" charset="0"/>
              <a:buChar char="•"/>
            </a:pPr>
            <a:r>
              <a:rPr lang="en-US">
                <a:latin typeface="Abadi Extra Light" panose="020B0204020104020204" pitchFamily="34" charset="0"/>
              </a:rPr>
              <a:t>Employed by Section 3 business concern; or</a:t>
            </a:r>
          </a:p>
          <a:p>
            <a:endParaRPr lang="en-US" sz="1050">
              <a:latin typeface="Abadi Extra Light" panose="020B0204020104020204" pitchFamily="34" charset="0"/>
            </a:endParaRPr>
          </a:p>
          <a:p>
            <a:pPr marL="285750" indent="-285750">
              <a:buFont typeface="Arial" panose="020B0604020202020204" pitchFamily="34" charset="0"/>
              <a:buChar char="•"/>
            </a:pPr>
            <a:r>
              <a:rPr lang="en-US">
                <a:latin typeface="Abadi Extra Light" panose="020B0204020104020204" pitchFamily="34" charset="0"/>
              </a:rPr>
              <a:t>Who currently fits or when hired fit one of the following definitions, as documented in the previous five years:</a:t>
            </a:r>
          </a:p>
          <a:p>
            <a:endParaRPr lang="en-US" sz="1050">
              <a:latin typeface="Abadi Extra Light" panose="020B0204020104020204" pitchFamily="34" charset="0"/>
            </a:endParaRPr>
          </a:p>
          <a:p>
            <a:pPr marL="742950" lvl="1" indent="-285750">
              <a:buFont typeface="Wingdings" panose="05000000000000000000" pitchFamily="2" charset="2"/>
              <a:buChar char="ü"/>
            </a:pPr>
            <a:r>
              <a:rPr lang="en-US">
                <a:latin typeface="Abadi Extra Light" panose="020B0204020104020204" pitchFamily="34" charset="0"/>
              </a:rPr>
              <a:t>Resident of public housing or Section 8 assisted housing; or</a:t>
            </a:r>
            <a:endParaRPr lang="en-US">
              <a:latin typeface="Abadi" panose="020B0604020104020204" pitchFamily="34" charset="0"/>
            </a:endParaRPr>
          </a:p>
          <a:p>
            <a:pPr marL="742950" lvl="1" indent="-285750">
              <a:buFont typeface="Wingdings" panose="05000000000000000000" pitchFamily="2" charset="2"/>
              <a:buChar char="ü"/>
            </a:pPr>
            <a:r>
              <a:rPr lang="en-US">
                <a:latin typeface="Abadi Extra Light" panose="020B0204020104020204" pitchFamily="34" charset="0"/>
              </a:rPr>
              <a:t>A resident of another project managed by the PHA; or</a:t>
            </a:r>
            <a:endParaRPr lang="en-US">
              <a:latin typeface="Abadi" panose="020B0604020104020204" pitchFamily="34" charset="0"/>
            </a:endParaRPr>
          </a:p>
          <a:p>
            <a:pPr marL="742950" lvl="1" indent="-285750">
              <a:buFont typeface="Wingdings" panose="05000000000000000000" pitchFamily="2" charset="2"/>
              <a:buChar char="ü"/>
            </a:pPr>
            <a:r>
              <a:rPr lang="en-US">
                <a:latin typeface="Abadi Extra Light" panose="020B0204020104020204" pitchFamily="34" charset="0"/>
              </a:rPr>
              <a:t>A </a:t>
            </a:r>
            <a:r>
              <a:rPr lang="en-US" err="1">
                <a:latin typeface="Abadi Extra Light" panose="020B0204020104020204" pitchFamily="34" charset="0"/>
              </a:rPr>
              <a:t>YouthBuild</a:t>
            </a:r>
            <a:r>
              <a:rPr lang="en-US">
                <a:latin typeface="Abadi Extra Light" panose="020B0204020104020204" pitchFamily="34" charset="0"/>
              </a:rPr>
              <a:t> participant</a:t>
            </a:r>
          </a:p>
        </p:txBody>
      </p:sp>
      <p:sp>
        <p:nvSpPr>
          <p:cNvPr id="26" name="TextBox 25">
            <a:extLst>
              <a:ext uri="{FF2B5EF4-FFF2-40B4-BE49-F238E27FC236}">
                <a16:creationId xmlns:a16="http://schemas.microsoft.com/office/drawing/2014/main" id="{605ACEC7-C10A-DF6C-FFAF-F34CB6FE4C6A}"/>
              </a:ext>
            </a:extLst>
          </p:cNvPr>
          <p:cNvSpPr txBox="1"/>
          <p:nvPr/>
        </p:nvSpPr>
        <p:spPr>
          <a:xfrm>
            <a:off x="3990325" y="3118877"/>
            <a:ext cx="1409104" cy="923330"/>
          </a:xfrm>
          <a:prstGeom prst="rect">
            <a:avLst/>
          </a:prstGeom>
          <a:noFill/>
        </p:spPr>
        <p:txBody>
          <a:bodyPr wrap="square" rtlCol="0">
            <a:spAutoFit/>
          </a:bodyPr>
          <a:lstStyle/>
          <a:p>
            <a:r>
              <a:rPr lang="en-US" b="1"/>
              <a:t>Public Housing Recipients</a:t>
            </a:r>
          </a:p>
        </p:txBody>
      </p:sp>
      <p:sp>
        <p:nvSpPr>
          <p:cNvPr id="27" name="TextBox 26">
            <a:extLst>
              <a:ext uri="{FF2B5EF4-FFF2-40B4-BE49-F238E27FC236}">
                <a16:creationId xmlns:a16="http://schemas.microsoft.com/office/drawing/2014/main" id="{58A31C24-F2E8-67FF-62C4-BC9FC6CC1001}"/>
              </a:ext>
            </a:extLst>
          </p:cNvPr>
          <p:cNvSpPr txBox="1"/>
          <p:nvPr/>
        </p:nvSpPr>
        <p:spPr>
          <a:xfrm>
            <a:off x="3990325" y="5423837"/>
            <a:ext cx="1752600" cy="1200329"/>
          </a:xfrm>
          <a:prstGeom prst="rect">
            <a:avLst/>
          </a:prstGeom>
          <a:noFill/>
        </p:spPr>
        <p:txBody>
          <a:bodyPr wrap="square" rtlCol="0">
            <a:spAutoFit/>
          </a:bodyPr>
          <a:lstStyle/>
          <a:p>
            <a:r>
              <a:rPr lang="en-US" b="1"/>
              <a:t>Housing &amp; Community Development Recipients</a:t>
            </a:r>
          </a:p>
        </p:txBody>
      </p:sp>
      <p:pic>
        <p:nvPicPr>
          <p:cNvPr id="28" name="Graphic 27" descr="Man and woman">
            <a:extLst>
              <a:ext uri="{FF2B5EF4-FFF2-40B4-BE49-F238E27FC236}">
                <a16:creationId xmlns:a16="http://schemas.microsoft.com/office/drawing/2014/main" id="{0F30A06C-D13E-275F-60AF-705C844847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1625" y="4714145"/>
            <a:ext cx="685800" cy="685800"/>
          </a:xfrm>
          <a:prstGeom prst="rect">
            <a:avLst/>
          </a:prstGeom>
        </p:spPr>
      </p:pic>
      <p:cxnSp>
        <p:nvCxnSpPr>
          <p:cNvPr id="29" name="Straight Connector 28">
            <a:extLst>
              <a:ext uri="{FF2B5EF4-FFF2-40B4-BE49-F238E27FC236}">
                <a16:creationId xmlns:a16="http://schemas.microsoft.com/office/drawing/2014/main" id="{2CBCB0C4-4003-1C46-4F90-D70D6D883A62}"/>
              </a:ext>
            </a:extLst>
          </p:cNvPr>
          <p:cNvCxnSpPr/>
          <p:nvPr/>
        </p:nvCxnSpPr>
        <p:spPr>
          <a:xfrm>
            <a:off x="4188398" y="4300949"/>
            <a:ext cx="7576773" cy="0"/>
          </a:xfrm>
          <a:prstGeom prst="line">
            <a:avLst/>
          </a:prstGeom>
          <a:ln w="19050"/>
        </p:spPr>
        <p:style>
          <a:lnRef idx="1">
            <a:schemeClr val="accent6"/>
          </a:lnRef>
          <a:fillRef idx="0">
            <a:schemeClr val="accent6"/>
          </a:fillRef>
          <a:effectRef idx="0">
            <a:schemeClr val="accent6"/>
          </a:effectRef>
          <a:fontRef idx="minor">
            <a:schemeClr val="tx1"/>
          </a:fontRef>
        </p:style>
      </p:cxnSp>
      <p:grpSp>
        <p:nvGrpSpPr>
          <p:cNvPr id="30" name="Group 29">
            <a:extLst>
              <a:ext uri="{FF2B5EF4-FFF2-40B4-BE49-F238E27FC236}">
                <a16:creationId xmlns:a16="http://schemas.microsoft.com/office/drawing/2014/main" id="{2026C1B8-2985-97FF-6FDE-C3BF65CC38D4}"/>
              </a:ext>
            </a:extLst>
          </p:cNvPr>
          <p:cNvGrpSpPr/>
          <p:nvPr/>
        </p:nvGrpSpPr>
        <p:grpSpPr>
          <a:xfrm>
            <a:off x="428991" y="2503487"/>
            <a:ext cx="3201013" cy="3201013"/>
            <a:chOff x="664779" y="0"/>
            <a:chExt cx="3201013" cy="3201013"/>
          </a:xfrm>
        </p:grpSpPr>
        <p:sp>
          <p:nvSpPr>
            <p:cNvPr id="37" name="Oval 36">
              <a:extLst>
                <a:ext uri="{FF2B5EF4-FFF2-40B4-BE49-F238E27FC236}">
                  <a16:creationId xmlns:a16="http://schemas.microsoft.com/office/drawing/2014/main" id="{4549D4DF-E41B-CC7C-E548-BD75EB2134B2}"/>
                </a:ext>
              </a:extLst>
            </p:cNvPr>
            <p:cNvSpPr/>
            <p:nvPr/>
          </p:nvSpPr>
          <p:spPr>
            <a:xfrm>
              <a:off x="664779" y="0"/>
              <a:ext cx="3201013" cy="320101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US"/>
            </a:p>
          </p:txBody>
        </p:sp>
        <p:sp>
          <p:nvSpPr>
            <p:cNvPr id="38" name="Oval 4">
              <a:extLst>
                <a:ext uri="{FF2B5EF4-FFF2-40B4-BE49-F238E27FC236}">
                  <a16:creationId xmlns:a16="http://schemas.microsoft.com/office/drawing/2014/main" id="{3E88C295-8952-9B1B-B34B-1515214FEC6C}"/>
                </a:ext>
              </a:extLst>
            </p:cNvPr>
            <p:cNvSpPr txBox="1"/>
            <p:nvPr/>
          </p:nvSpPr>
          <p:spPr>
            <a:xfrm>
              <a:off x="1705908" y="160050"/>
              <a:ext cx="1118754" cy="4801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Abadi" panose="020B0604020104020204" pitchFamily="34" charset="0"/>
                </a:rPr>
                <a:t>Workers</a:t>
              </a:r>
            </a:p>
          </p:txBody>
        </p:sp>
      </p:grpSp>
      <p:grpSp>
        <p:nvGrpSpPr>
          <p:cNvPr id="31" name="Group 30">
            <a:extLst>
              <a:ext uri="{FF2B5EF4-FFF2-40B4-BE49-F238E27FC236}">
                <a16:creationId xmlns:a16="http://schemas.microsoft.com/office/drawing/2014/main" id="{ECE9F874-ED99-306D-824A-1D8291242E23}"/>
              </a:ext>
            </a:extLst>
          </p:cNvPr>
          <p:cNvGrpSpPr/>
          <p:nvPr/>
        </p:nvGrpSpPr>
        <p:grpSpPr>
          <a:xfrm>
            <a:off x="829117" y="3303740"/>
            <a:ext cx="2400759" cy="2400759"/>
            <a:chOff x="1064905" y="800253"/>
            <a:chExt cx="2400759" cy="2400759"/>
          </a:xfrm>
        </p:grpSpPr>
        <p:sp>
          <p:nvSpPr>
            <p:cNvPr id="35" name="Oval 34">
              <a:extLst>
                <a:ext uri="{FF2B5EF4-FFF2-40B4-BE49-F238E27FC236}">
                  <a16:creationId xmlns:a16="http://schemas.microsoft.com/office/drawing/2014/main" id="{79CF75F6-6453-94A7-9CD9-D274DA7DF03B}"/>
                </a:ext>
              </a:extLst>
            </p:cNvPr>
            <p:cNvSpPr/>
            <p:nvPr/>
          </p:nvSpPr>
          <p:spPr>
            <a:xfrm>
              <a:off x="1064905" y="800253"/>
              <a:ext cx="2400759" cy="2400759"/>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36" name="Oval 6">
              <a:extLst>
                <a:ext uri="{FF2B5EF4-FFF2-40B4-BE49-F238E27FC236}">
                  <a16:creationId xmlns:a16="http://schemas.microsoft.com/office/drawing/2014/main" id="{82D8FDB0-ED72-7F5E-9178-87A82E39508E}"/>
                </a:ext>
              </a:extLst>
            </p:cNvPr>
            <p:cNvSpPr txBox="1"/>
            <p:nvPr/>
          </p:nvSpPr>
          <p:spPr>
            <a:xfrm>
              <a:off x="1705908" y="950300"/>
              <a:ext cx="1118754" cy="4501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Abadi" panose="020B0604020104020204" pitchFamily="34" charset="0"/>
                </a:rPr>
                <a:t>Section 3 workers</a:t>
              </a:r>
            </a:p>
          </p:txBody>
        </p:sp>
      </p:grpSp>
      <p:grpSp>
        <p:nvGrpSpPr>
          <p:cNvPr id="32" name="Group 31">
            <a:extLst>
              <a:ext uri="{FF2B5EF4-FFF2-40B4-BE49-F238E27FC236}">
                <a16:creationId xmlns:a16="http://schemas.microsoft.com/office/drawing/2014/main" id="{E2BFB3FA-C7C4-6623-645F-8FC75E234EAF}"/>
              </a:ext>
            </a:extLst>
          </p:cNvPr>
          <p:cNvGrpSpPr/>
          <p:nvPr/>
        </p:nvGrpSpPr>
        <p:grpSpPr>
          <a:xfrm>
            <a:off x="1229244" y="4103993"/>
            <a:ext cx="1600506" cy="1600506"/>
            <a:chOff x="1465032" y="1600506"/>
            <a:chExt cx="1600506" cy="1600506"/>
          </a:xfrm>
        </p:grpSpPr>
        <p:sp>
          <p:nvSpPr>
            <p:cNvPr id="33" name="Oval 32">
              <a:extLst>
                <a:ext uri="{FF2B5EF4-FFF2-40B4-BE49-F238E27FC236}">
                  <a16:creationId xmlns:a16="http://schemas.microsoft.com/office/drawing/2014/main" id="{61AB0578-0BE3-3B45-15B0-FDA9E54732E1}"/>
                </a:ext>
              </a:extLst>
            </p:cNvPr>
            <p:cNvSpPr/>
            <p:nvPr/>
          </p:nvSpPr>
          <p:spPr>
            <a:xfrm>
              <a:off x="1465032" y="1600506"/>
              <a:ext cx="1600506" cy="1600506"/>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a:lstStyle/>
            <a:p>
              <a:endParaRPr lang="en-US"/>
            </a:p>
          </p:txBody>
        </p:sp>
        <p:sp>
          <p:nvSpPr>
            <p:cNvPr id="34" name="Oval 8">
              <a:extLst>
                <a:ext uri="{FF2B5EF4-FFF2-40B4-BE49-F238E27FC236}">
                  <a16:creationId xmlns:a16="http://schemas.microsoft.com/office/drawing/2014/main" id="{2C2BAFA4-F5AC-C515-AD1B-8F3D291ABB18}"/>
                </a:ext>
              </a:extLst>
            </p:cNvPr>
            <p:cNvSpPr txBox="1"/>
            <p:nvPr/>
          </p:nvSpPr>
          <p:spPr>
            <a:xfrm>
              <a:off x="1699421" y="2000633"/>
              <a:ext cx="1131728" cy="800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solidFill>
                    <a:schemeClr val="tx1"/>
                  </a:solidFill>
                  <a:latin typeface="Abadi" panose="020B0604020104020204" pitchFamily="34" charset="0"/>
                </a:rPr>
                <a:t>Targeted</a:t>
              </a:r>
              <a:br>
                <a:rPr lang="en-US" sz="1600" b="0" kern="1200">
                  <a:solidFill>
                    <a:schemeClr val="tx1"/>
                  </a:solidFill>
                  <a:latin typeface="Abadi" panose="020B0604020104020204" pitchFamily="34" charset="0"/>
                </a:rPr>
              </a:br>
              <a:r>
                <a:rPr lang="en-US" sz="1600" b="0" kern="1200">
                  <a:solidFill>
                    <a:schemeClr val="tx1"/>
                  </a:solidFill>
                  <a:latin typeface="Abadi" panose="020B0604020104020204" pitchFamily="34" charset="0"/>
                </a:rPr>
                <a:t>Section 3 workers</a:t>
              </a:r>
            </a:p>
          </p:txBody>
        </p:sp>
      </p:grpSp>
    </p:spTree>
    <p:extLst>
      <p:ext uri="{BB962C8B-B14F-4D97-AF65-F5344CB8AC3E}">
        <p14:creationId xmlns:p14="http://schemas.microsoft.com/office/powerpoint/2010/main" val="3468811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Definition: Section 3 Business</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11</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pic>
        <p:nvPicPr>
          <p:cNvPr id="19" name="Picture 18" descr="Architects collaborating">
            <a:extLst>
              <a:ext uri="{FF2B5EF4-FFF2-40B4-BE49-F238E27FC236}">
                <a16:creationId xmlns:a16="http://schemas.microsoft.com/office/drawing/2014/main" id="{C65AA995-2E20-087B-047C-B000B2621EA7}"/>
              </a:ext>
            </a:extLst>
          </p:cNvPr>
          <p:cNvPicPr>
            <a:picLocks noChangeAspect="1"/>
          </p:cNvPicPr>
          <p:nvPr/>
        </p:nvPicPr>
        <p:blipFill>
          <a:blip r:embed="rId4">
            <a:extLst>
              <a:ext uri="{28A0092B-C50C-407E-A947-70E740481C1C}">
                <a14:useLocalDpi xmlns:a14="http://schemas.microsoft.com/office/drawing/2010/main" val="0"/>
              </a:ext>
            </a:extLst>
          </a:blip>
          <a:srcRect l="426" r="426"/>
          <a:stretch/>
        </p:blipFill>
        <p:spPr>
          <a:xfrm flipH="1">
            <a:off x="531985" y="2256722"/>
            <a:ext cx="4772025" cy="3203221"/>
          </a:xfrm>
          <a:prstGeom prst="rect">
            <a:avLst/>
          </a:prstGeom>
        </p:spPr>
      </p:pic>
      <p:sp>
        <p:nvSpPr>
          <p:cNvPr id="20" name="TextBox 19">
            <a:extLst>
              <a:ext uri="{FF2B5EF4-FFF2-40B4-BE49-F238E27FC236}">
                <a16:creationId xmlns:a16="http://schemas.microsoft.com/office/drawing/2014/main" id="{D9C7790B-D071-8E76-587C-99F09C90B5FD}"/>
              </a:ext>
            </a:extLst>
          </p:cNvPr>
          <p:cNvSpPr txBox="1"/>
          <p:nvPr/>
        </p:nvSpPr>
        <p:spPr>
          <a:xfrm>
            <a:off x="6233005" y="1917473"/>
            <a:ext cx="4262404" cy="646331"/>
          </a:xfrm>
          <a:prstGeom prst="rect">
            <a:avLst/>
          </a:prstGeom>
          <a:noFill/>
          <a:ln>
            <a:noFill/>
          </a:ln>
          <a:effectLst/>
        </p:spPr>
        <p:txBody>
          <a:bodyPr wrap="square" rtlCol="0">
            <a:spAutoFit/>
          </a:bodyPr>
          <a:lstStyle/>
          <a:p>
            <a:r>
              <a:rPr lang="en-US" dirty="0">
                <a:latin typeface="Abadi Extra Light" panose="020B0204020104020204" pitchFamily="34" charset="0"/>
              </a:rPr>
              <a:t>A </a:t>
            </a:r>
            <a:r>
              <a:rPr lang="en-US" dirty="0">
                <a:latin typeface="Abadi" panose="020B0604020104020204" pitchFamily="34" charset="0"/>
              </a:rPr>
              <a:t>Section 3 business </a:t>
            </a:r>
            <a:r>
              <a:rPr lang="en-US" dirty="0">
                <a:latin typeface="Abadi Extra Light" panose="020B0204020104020204" pitchFamily="34" charset="0"/>
              </a:rPr>
              <a:t>is, documented within the last six-month period:</a:t>
            </a:r>
          </a:p>
        </p:txBody>
      </p:sp>
      <p:sp>
        <p:nvSpPr>
          <p:cNvPr id="21" name="TextBox 20">
            <a:extLst>
              <a:ext uri="{FF2B5EF4-FFF2-40B4-BE49-F238E27FC236}">
                <a16:creationId xmlns:a16="http://schemas.microsoft.com/office/drawing/2014/main" id="{B523F024-2E8E-1C8A-A433-2250396DD36D}"/>
              </a:ext>
            </a:extLst>
          </p:cNvPr>
          <p:cNvSpPr txBox="1"/>
          <p:nvPr/>
        </p:nvSpPr>
        <p:spPr>
          <a:xfrm>
            <a:off x="7323651" y="2667924"/>
            <a:ext cx="4262404" cy="646331"/>
          </a:xfrm>
          <a:prstGeom prst="rect">
            <a:avLst/>
          </a:prstGeom>
          <a:noFill/>
          <a:ln>
            <a:noFill/>
          </a:ln>
          <a:effectLst/>
        </p:spPr>
        <p:txBody>
          <a:bodyPr wrap="square" lIns="91440" tIns="45720" rIns="91440" bIns="45720" rtlCol="0" anchor="t">
            <a:spAutoFit/>
          </a:bodyPr>
          <a:lstStyle/>
          <a:p>
            <a:r>
              <a:rPr lang="en-US">
                <a:latin typeface="Abadi Extra Light"/>
              </a:rPr>
              <a:t>51% or more owned by low- or very low-income persons</a:t>
            </a:r>
          </a:p>
        </p:txBody>
      </p:sp>
      <p:pic>
        <p:nvPicPr>
          <p:cNvPr id="22" name="Graphic 21" descr="Schoolhouse">
            <a:extLst>
              <a:ext uri="{FF2B5EF4-FFF2-40B4-BE49-F238E27FC236}">
                <a16:creationId xmlns:a16="http://schemas.microsoft.com/office/drawing/2014/main" id="{B4FD1F38-5EAF-6EF7-D108-418BF9DE3B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2606" y="1759239"/>
            <a:ext cx="685800" cy="685800"/>
          </a:xfrm>
          <a:prstGeom prst="rect">
            <a:avLst/>
          </a:prstGeom>
        </p:spPr>
      </p:pic>
      <p:pic>
        <p:nvPicPr>
          <p:cNvPr id="23" name="Graphic 22" descr="Group of men">
            <a:extLst>
              <a:ext uri="{FF2B5EF4-FFF2-40B4-BE49-F238E27FC236}">
                <a16:creationId xmlns:a16="http://schemas.microsoft.com/office/drawing/2014/main" id="{F0FDB5FD-1A76-8510-88E8-8490107E7C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37851" y="3718889"/>
            <a:ext cx="685800" cy="685800"/>
          </a:xfrm>
          <a:prstGeom prst="rect">
            <a:avLst/>
          </a:prstGeom>
        </p:spPr>
      </p:pic>
      <p:pic>
        <p:nvPicPr>
          <p:cNvPr id="24" name="Graphic 23" descr="Man and woman">
            <a:extLst>
              <a:ext uri="{FF2B5EF4-FFF2-40B4-BE49-F238E27FC236}">
                <a16:creationId xmlns:a16="http://schemas.microsoft.com/office/drawing/2014/main" id="{1082118F-6838-3DE5-DF1F-D15B8942C2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37851" y="2491196"/>
            <a:ext cx="685800" cy="685800"/>
          </a:xfrm>
          <a:prstGeom prst="rect">
            <a:avLst/>
          </a:prstGeom>
        </p:spPr>
      </p:pic>
      <p:pic>
        <p:nvPicPr>
          <p:cNvPr id="25" name="Graphic 24" descr="Bank check">
            <a:extLst>
              <a:ext uri="{FF2B5EF4-FFF2-40B4-BE49-F238E27FC236}">
                <a16:creationId xmlns:a16="http://schemas.microsoft.com/office/drawing/2014/main" id="{3BE82181-1FE8-45B5-EB1E-8DE8AF7912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26349" y="5119739"/>
            <a:ext cx="685800" cy="685800"/>
          </a:xfrm>
          <a:prstGeom prst="rect">
            <a:avLst/>
          </a:prstGeom>
        </p:spPr>
      </p:pic>
      <p:sp>
        <p:nvSpPr>
          <p:cNvPr id="26" name="TextBox 25">
            <a:extLst>
              <a:ext uri="{FF2B5EF4-FFF2-40B4-BE49-F238E27FC236}">
                <a16:creationId xmlns:a16="http://schemas.microsoft.com/office/drawing/2014/main" id="{DAE37E43-26D8-1F68-A110-0736FDDDACA2}"/>
              </a:ext>
            </a:extLst>
          </p:cNvPr>
          <p:cNvSpPr txBox="1"/>
          <p:nvPr/>
        </p:nvSpPr>
        <p:spPr>
          <a:xfrm>
            <a:off x="7335154" y="3769401"/>
            <a:ext cx="4250901" cy="584775"/>
          </a:xfrm>
          <a:prstGeom prst="rect">
            <a:avLst/>
          </a:prstGeom>
          <a:noFill/>
          <a:ln>
            <a:noFill/>
          </a:ln>
          <a:effectLst/>
        </p:spPr>
        <p:txBody>
          <a:bodyPr wrap="square" lIns="91440" tIns="45720" rIns="91440" bIns="45720" rtlCol="0" anchor="t">
            <a:spAutoFit/>
          </a:bodyPr>
          <a:lstStyle/>
          <a:p>
            <a:r>
              <a:rPr lang="en-US" sz="1600" dirty="0">
                <a:latin typeface="Abadi Extra Light"/>
              </a:rPr>
              <a:t>75% or more labor hours are performed</a:t>
            </a:r>
            <a:br>
              <a:rPr lang="en-US" sz="1600" dirty="0">
                <a:latin typeface="Abadi Extra Light" panose="020B0204020104020204" pitchFamily="34" charset="0"/>
              </a:rPr>
            </a:br>
            <a:r>
              <a:rPr lang="en-US" sz="1600" dirty="0">
                <a:latin typeface="Abadi Extra Light"/>
              </a:rPr>
              <a:t>by Section 3 workers</a:t>
            </a:r>
            <a:endParaRPr lang="en-US" sz="1600" dirty="0">
              <a:latin typeface="Abadi" panose="020B0604020104020204" pitchFamily="34" charset="0"/>
            </a:endParaRPr>
          </a:p>
        </p:txBody>
      </p:sp>
      <p:sp>
        <p:nvSpPr>
          <p:cNvPr id="27" name="Rectangle 26">
            <a:extLst>
              <a:ext uri="{FF2B5EF4-FFF2-40B4-BE49-F238E27FC236}">
                <a16:creationId xmlns:a16="http://schemas.microsoft.com/office/drawing/2014/main" id="{74CC235A-0202-C50D-854A-3AE8FD725E7E}"/>
              </a:ext>
            </a:extLst>
          </p:cNvPr>
          <p:cNvSpPr/>
          <p:nvPr/>
        </p:nvSpPr>
        <p:spPr>
          <a:xfrm>
            <a:off x="6729440" y="3333940"/>
            <a:ext cx="479618" cy="369332"/>
          </a:xfrm>
          <a:prstGeom prst="rect">
            <a:avLst/>
          </a:prstGeom>
        </p:spPr>
        <p:txBody>
          <a:bodyPr wrap="none">
            <a:spAutoFit/>
          </a:bodyPr>
          <a:lstStyle/>
          <a:p>
            <a:r>
              <a:rPr lang="en-US">
                <a:latin typeface="Abadi" panose="020B0604020104020204" pitchFamily="34" charset="0"/>
              </a:rPr>
              <a:t>OR</a:t>
            </a:r>
            <a:endParaRPr lang="en-US"/>
          </a:p>
        </p:txBody>
      </p:sp>
      <p:sp>
        <p:nvSpPr>
          <p:cNvPr id="28" name="Rectangle 27">
            <a:extLst>
              <a:ext uri="{FF2B5EF4-FFF2-40B4-BE49-F238E27FC236}">
                <a16:creationId xmlns:a16="http://schemas.microsoft.com/office/drawing/2014/main" id="{6D71D903-31BB-3649-AF4A-428411056ACB}"/>
              </a:ext>
            </a:extLst>
          </p:cNvPr>
          <p:cNvSpPr/>
          <p:nvPr/>
        </p:nvSpPr>
        <p:spPr>
          <a:xfrm>
            <a:off x="6740942" y="4747251"/>
            <a:ext cx="479618" cy="369332"/>
          </a:xfrm>
          <a:prstGeom prst="rect">
            <a:avLst/>
          </a:prstGeom>
        </p:spPr>
        <p:txBody>
          <a:bodyPr wrap="none">
            <a:spAutoFit/>
          </a:bodyPr>
          <a:lstStyle/>
          <a:p>
            <a:r>
              <a:rPr lang="en-US">
                <a:latin typeface="Abadi" panose="020B0604020104020204" pitchFamily="34" charset="0"/>
              </a:rPr>
              <a:t>OR</a:t>
            </a:r>
            <a:endParaRPr lang="en-US"/>
          </a:p>
        </p:txBody>
      </p:sp>
      <p:sp>
        <p:nvSpPr>
          <p:cNvPr id="29" name="TextBox 28">
            <a:extLst>
              <a:ext uri="{FF2B5EF4-FFF2-40B4-BE49-F238E27FC236}">
                <a16:creationId xmlns:a16="http://schemas.microsoft.com/office/drawing/2014/main" id="{33D72D46-B573-D4C5-8FEF-4C598F9168FD}"/>
              </a:ext>
            </a:extLst>
          </p:cNvPr>
          <p:cNvSpPr txBox="1"/>
          <p:nvPr/>
        </p:nvSpPr>
        <p:spPr>
          <a:xfrm>
            <a:off x="7426742" y="5116583"/>
            <a:ext cx="4467580" cy="584775"/>
          </a:xfrm>
          <a:prstGeom prst="rect">
            <a:avLst/>
          </a:prstGeom>
          <a:noFill/>
          <a:ln>
            <a:noFill/>
          </a:ln>
          <a:effectLst/>
        </p:spPr>
        <p:txBody>
          <a:bodyPr wrap="square" rtlCol="0">
            <a:spAutoFit/>
          </a:bodyPr>
          <a:lstStyle/>
          <a:p>
            <a:r>
              <a:rPr lang="en-US" sz="1600" dirty="0">
                <a:latin typeface="Abadi Extra Light" panose="020B0204020104020204" pitchFamily="34" charset="0"/>
              </a:rPr>
              <a:t>51% or more owned by current residents of</a:t>
            </a:r>
            <a:br>
              <a:rPr lang="en-US" sz="1600" dirty="0">
                <a:latin typeface="Abadi Extra Light" panose="020B0204020104020204" pitchFamily="34" charset="0"/>
              </a:rPr>
            </a:br>
            <a:r>
              <a:rPr lang="en-US" sz="1600" dirty="0">
                <a:latin typeface="Abadi Extra Light" panose="020B0204020104020204" pitchFamily="34" charset="0"/>
              </a:rPr>
              <a:t>public housing or Section 8-assisted housing</a:t>
            </a:r>
            <a:endParaRPr lang="en-US" sz="1600" dirty="0">
              <a:latin typeface="Abadi" panose="020B0604020104020204" pitchFamily="34" charset="0"/>
            </a:endParaRPr>
          </a:p>
        </p:txBody>
      </p:sp>
    </p:spTree>
    <p:extLst>
      <p:ext uri="{BB962C8B-B14F-4D97-AF65-F5344CB8AC3E}">
        <p14:creationId xmlns:p14="http://schemas.microsoft.com/office/powerpoint/2010/main" val="1385277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Section 3 HCD Requirements</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12</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3" name="TextBox 2">
            <a:extLst>
              <a:ext uri="{FF2B5EF4-FFF2-40B4-BE49-F238E27FC236}">
                <a16:creationId xmlns:a16="http://schemas.microsoft.com/office/drawing/2014/main" id="{1F532DAA-2DF5-B114-9A13-D1CAC48DB996}"/>
              </a:ext>
            </a:extLst>
          </p:cNvPr>
          <p:cNvSpPr txBox="1"/>
          <p:nvPr/>
        </p:nvSpPr>
        <p:spPr>
          <a:xfrm>
            <a:off x="677335" y="1236949"/>
            <a:ext cx="10725124" cy="4785926"/>
          </a:xfrm>
          <a:prstGeom prst="rect">
            <a:avLst/>
          </a:prstGeom>
          <a:noFill/>
          <a:ln>
            <a:noFill/>
          </a:ln>
          <a:effectLst/>
        </p:spPr>
        <p:txBody>
          <a:bodyPr wrap="square" rtlCol="0">
            <a:spAutoFit/>
          </a:bodyPr>
          <a:lstStyle/>
          <a:p>
            <a:r>
              <a:rPr lang="en-US" sz="2000" dirty="0">
                <a:latin typeface="Abadi" panose="020B0604020104020204" pitchFamily="34" charset="0"/>
              </a:rPr>
              <a:t>Employment and Training</a:t>
            </a:r>
            <a:r>
              <a:rPr lang="en-US" sz="2000" dirty="0">
                <a:latin typeface="Abadi Extra Light" panose="020B0204020104020204" pitchFamily="34" charset="0"/>
              </a:rPr>
              <a:t>: To the greatest extent feasible ensure employment and training opportunities arising from Section 3 projects are provided to Section 3 workers within the metropolitan area or nonmetropolitan county in which the project is located.  </a:t>
            </a:r>
          </a:p>
          <a:p>
            <a:endParaRPr lang="en-US" sz="1000" dirty="0">
              <a:latin typeface="Abadi Extra Light" panose="020B0204020104020204" pitchFamily="34" charset="0"/>
            </a:endParaRPr>
          </a:p>
          <a:p>
            <a:r>
              <a:rPr lang="en-US" sz="2000" dirty="0">
                <a:latin typeface="Abadi Extra Light" panose="020B0204020104020204" pitchFamily="34" charset="0"/>
              </a:rPr>
              <a:t>When feasible </a:t>
            </a:r>
            <a:r>
              <a:rPr lang="en-US" sz="2000" u="sng" dirty="0">
                <a:latin typeface="Abadi Extra Light" panose="020B0204020104020204" pitchFamily="34" charset="0"/>
              </a:rPr>
              <a:t>priority should be given to</a:t>
            </a:r>
            <a:r>
              <a:rPr lang="en-US" sz="2000" dirty="0">
                <a:latin typeface="Abadi Extra Light" panose="020B0204020104020204" pitchFamily="34" charset="0"/>
              </a:rPr>
              <a:t>:</a:t>
            </a:r>
          </a:p>
          <a:p>
            <a:pPr marL="742950" lvl="1" indent="-285750">
              <a:spcAft>
                <a:spcPts val="600"/>
              </a:spcAft>
              <a:buFont typeface="Arial" panose="020B0604020202020204" pitchFamily="34" charset="0"/>
              <a:buChar char="•"/>
            </a:pPr>
            <a:r>
              <a:rPr lang="en-US" dirty="0">
                <a:latin typeface="Abadi Extra Light" panose="020B0204020104020204" pitchFamily="34" charset="0"/>
              </a:rPr>
              <a:t>Section 3 workers residing within the service area or the neighborhood of the project; and</a:t>
            </a:r>
          </a:p>
          <a:p>
            <a:pPr marL="742950" lvl="1" indent="-285750">
              <a:spcAft>
                <a:spcPts val="600"/>
              </a:spcAft>
              <a:buFont typeface="Arial" panose="020B0604020202020204" pitchFamily="34" charset="0"/>
              <a:buChar char="•"/>
            </a:pPr>
            <a:r>
              <a:rPr lang="en-US" dirty="0" err="1">
                <a:latin typeface="Abadi Extra Light" panose="020B0204020104020204" pitchFamily="34" charset="0"/>
              </a:rPr>
              <a:t>YouthBuild</a:t>
            </a:r>
            <a:r>
              <a:rPr lang="en-US" dirty="0">
                <a:latin typeface="Abadi Extra Light" panose="020B0204020104020204" pitchFamily="34" charset="0"/>
              </a:rPr>
              <a:t> participants.</a:t>
            </a:r>
          </a:p>
          <a:p>
            <a:endParaRPr lang="en-US" sz="1000" dirty="0">
              <a:latin typeface="Abadi Extra Light" panose="020B0204020104020204" pitchFamily="34" charset="0"/>
            </a:endParaRPr>
          </a:p>
          <a:p>
            <a:endParaRPr lang="en-US" sz="1000" dirty="0">
              <a:latin typeface="Abadi Extra Light" panose="020B0204020104020204" pitchFamily="34" charset="0"/>
            </a:endParaRPr>
          </a:p>
          <a:p>
            <a:r>
              <a:rPr lang="en-US" sz="2000" dirty="0">
                <a:latin typeface="Abadi" panose="020B0604020104020204" pitchFamily="34" charset="0"/>
              </a:rPr>
              <a:t>Contracting</a:t>
            </a:r>
            <a:r>
              <a:rPr lang="en-US" sz="2000" dirty="0">
                <a:latin typeface="Abadi Extra Light" panose="020B0204020104020204" pitchFamily="34" charset="0"/>
              </a:rPr>
              <a:t>: Ensure contracts for Section 3 projects are provided to business concerns that provide economic opportunities to Section 3 workers residing in the metropolitan area, or nonmetropolitan county, in which the project is located.  </a:t>
            </a:r>
          </a:p>
          <a:p>
            <a:endParaRPr lang="en-US" sz="1000" dirty="0">
              <a:latin typeface="Abadi Extra Light" panose="020B0204020104020204" pitchFamily="34" charset="0"/>
            </a:endParaRPr>
          </a:p>
          <a:p>
            <a:r>
              <a:rPr lang="en-US" sz="2000" dirty="0">
                <a:latin typeface="Abadi Extra Light" panose="020B0204020104020204" pitchFamily="34" charset="0"/>
              </a:rPr>
              <a:t>When feasible </a:t>
            </a:r>
            <a:r>
              <a:rPr lang="en-US" sz="2000" u="sng" dirty="0">
                <a:latin typeface="Abadi Extra Light" panose="020B0204020104020204" pitchFamily="34" charset="0"/>
              </a:rPr>
              <a:t>priority should be given to</a:t>
            </a:r>
            <a:r>
              <a:rPr lang="en-US" sz="2000" dirty="0">
                <a:latin typeface="Abadi Extra Light" panose="020B0204020104020204" pitchFamily="34" charset="0"/>
              </a:rPr>
              <a:t>:</a:t>
            </a:r>
          </a:p>
          <a:p>
            <a:pPr marL="742950" lvl="1" indent="-285750">
              <a:spcAft>
                <a:spcPts val="600"/>
              </a:spcAft>
              <a:buFont typeface="Arial" panose="020B0604020202020204" pitchFamily="34" charset="0"/>
              <a:buChar char="•"/>
            </a:pPr>
            <a:r>
              <a:rPr lang="en-US" dirty="0">
                <a:latin typeface="Abadi Extra Light" panose="020B0204020104020204" pitchFamily="34" charset="0"/>
              </a:rPr>
              <a:t>Section 3 business concerns that provide economic opportunities to Section 3 workers residing within the service area or the neighborhood of the project; and</a:t>
            </a:r>
          </a:p>
          <a:p>
            <a:pPr marL="742950" lvl="1" indent="-285750">
              <a:spcAft>
                <a:spcPts val="600"/>
              </a:spcAft>
              <a:buFont typeface="Arial" panose="020B0604020202020204" pitchFamily="34" charset="0"/>
              <a:buChar char="•"/>
            </a:pPr>
            <a:r>
              <a:rPr lang="en-US" dirty="0" err="1">
                <a:latin typeface="Abadi Extra Light" panose="020B0204020104020204" pitchFamily="34" charset="0"/>
              </a:rPr>
              <a:t>YouthBuild</a:t>
            </a:r>
            <a:r>
              <a:rPr lang="en-US" dirty="0">
                <a:latin typeface="Abadi Extra Light" panose="020B0204020104020204" pitchFamily="34" charset="0"/>
              </a:rPr>
              <a:t> programs.</a:t>
            </a:r>
            <a:endParaRPr lang="en-US" sz="1000" dirty="0">
              <a:latin typeface="Abadi Extra Light" panose="020B0204020104020204" pitchFamily="34" charset="0"/>
            </a:endParaRPr>
          </a:p>
        </p:txBody>
      </p:sp>
    </p:spTree>
    <p:extLst>
      <p:ext uri="{BB962C8B-B14F-4D97-AF65-F5344CB8AC3E}">
        <p14:creationId xmlns:p14="http://schemas.microsoft.com/office/powerpoint/2010/main" val="3505306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Section 3 HCD Requirements</a:t>
            </a:r>
            <a:br>
              <a:rPr lang="en-US" dirty="0"/>
            </a:br>
            <a:r>
              <a:rPr lang="en-US" sz="3200" dirty="0"/>
              <a:t>-Contract Provisions</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13</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6" name="TextBox 5">
            <a:extLst>
              <a:ext uri="{FF2B5EF4-FFF2-40B4-BE49-F238E27FC236}">
                <a16:creationId xmlns:a16="http://schemas.microsoft.com/office/drawing/2014/main" id="{EAD510A7-48BE-11F2-AD42-766CE85B9AD9}"/>
              </a:ext>
            </a:extLst>
          </p:cNvPr>
          <p:cNvSpPr txBox="1"/>
          <p:nvPr/>
        </p:nvSpPr>
        <p:spPr>
          <a:xfrm>
            <a:off x="5186932" y="2350725"/>
            <a:ext cx="5257800" cy="3466138"/>
          </a:xfrm>
          <a:prstGeom prst="rect">
            <a:avLst/>
          </a:prstGeom>
          <a:noFill/>
          <a:ln>
            <a:noFill/>
          </a:ln>
          <a:effectLst/>
        </p:spPr>
        <p:txBody>
          <a:bodyPr wrap="square" rtlCol="0">
            <a:spAutoFit/>
          </a:bodyPr>
          <a:lstStyle/>
          <a:p>
            <a:r>
              <a:rPr lang="en-US" sz="2000" b="1" dirty="0">
                <a:latin typeface="Abadi Extra Light" panose="020B0204020104020204" pitchFamily="34" charset="0"/>
              </a:rPr>
              <a:t>Recipients must:</a:t>
            </a:r>
          </a:p>
          <a:p>
            <a:endParaRPr lang="en-US" sz="2000" b="1" dirty="0">
              <a:latin typeface="Abadi Extra Light" panose="020B0204020104020204" pitchFamily="34" charset="0"/>
            </a:endParaRPr>
          </a:p>
          <a:p>
            <a:pPr marL="342900" indent="-342900">
              <a:buFont typeface="Arial" panose="020B0604020202020204" pitchFamily="34" charset="0"/>
              <a:buChar char="•"/>
            </a:pPr>
            <a:r>
              <a:rPr lang="en-US" sz="2000" dirty="0">
                <a:latin typeface="Abadi Extra Light" panose="020B0204020104020204" pitchFamily="34" charset="0"/>
              </a:rPr>
              <a:t>include language </a:t>
            </a:r>
            <a:r>
              <a:rPr lang="en-US" sz="2000" u="sng" dirty="0">
                <a:latin typeface="Abadi Extra Light" panose="020B0204020104020204" pitchFamily="34" charset="0"/>
              </a:rPr>
              <a:t>applying Section 3 requirements in any subrecipient agreement or contract</a:t>
            </a:r>
            <a:r>
              <a:rPr lang="en-US" sz="2000" dirty="0">
                <a:latin typeface="Abadi Extra Light" panose="020B0204020104020204" pitchFamily="34" charset="0"/>
              </a:rPr>
              <a:t> for a Section 3 project.</a:t>
            </a:r>
          </a:p>
          <a:p>
            <a:endParaRPr lang="en-US" sz="2000" dirty="0">
              <a:latin typeface="Abadi Extra Light" panose="020B0204020104020204" pitchFamily="34" charset="0"/>
            </a:endParaRPr>
          </a:p>
          <a:p>
            <a:pPr marL="342900" indent="-342900">
              <a:buFont typeface="Arial" panose="020B0604020202020204" pitchFamily="34" charset="0"/>
              <a:buChar char="•"/>
            </a:pPr>
            <a:r>
              <a:rPr lang="en-US" sz="2000" dirty="0">
                <a:latin typeface="Abadi Extra Light" panose="020B0204020104020204" pitchFamily="34" charset="0"/>
              </a:rPr>
              <a:t>Require subrecipients, contractors, and subcontractors to meet the requirements of 24 C.F.R. § 75.19, </a:t>
            </a:r>
            <a:r>
              <a:rPr lang="en-US" sz="2000" i="1" dirty="0">
                <a:latin typeface="Abadi Extra Light" panose="020B0204020104020204" pitchFamily="34" charset="0"/>
              </a:rPr>
              <a:t>regardless of whether Section 3 language is included</a:t>
            </a:r>
            <a:r>
              <a:rPr lang="en-US" sz="2000" dirty="0">
                <a:latin typeface="Abadi Extra Light" panose="020B0204020104020204" pitchFamily="34" charset="0"/>
              </a:rPr>
              <a:t> in the recipient or subrecipient or other agreements.</a:t>
            </a:r>
          </a:p>
        </p:txBody>
      </p:sp>
      <p:pic>
        <p:nvPicPr>
          <p:cNvPr id="7" name="Picture 2" descr="Image result for contract icon">
            <a:extLst>
              <a:ext uri="{FF2B5EF4-FFF2-40B4-BE49-F238E27FC236}">
                <a16:creationId xmlns:a16="http://schemas.microsoft.com/office/drawing/2014/main" id="{F5FDD7EC-FA3F-A7C9-DA0B-C1854C3305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77334" y="2321227"/>
            <a:ext cx="3569115" cy="321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70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Section 3 Safe Harbor</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14</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3" name="TextBox 2">
            <a:extLst>
              <a:ext uri="{FF2B5EF4-FFF2-40B4-BE49-F238E27FC236}">
                <a16:creationId xmlns:a16="http://schemas.microsoft.com/office/drawing/2014/main" id="{E34C14C0-7B6F-656A-8695-8D56362E394E}"/>
              </a:ext>
            </a:extLst>
          </p:cNvPr>
          <p:cNvSpPr txBox="1"/>
          <p:nvPr/>
        </p:nvSpPr>
        <p:spPr>
          <a:xfrm>
            <a:off x="677334" y="1252958"/>
            <a:ext cx="11514666" cy="1107996"/>
          </a:xfrm>
          <a:prstGeom prst="rect">
            <a:avLst/>
          </a:prstGeom>
          <a:solidFill>
            <a:schemeClr val="bg1"/>
          </a:solidFill>
          <a:ln>
            <a:noFill/>
          </a:ln>
          <a:effectLst/>
        </p:spPr>
        <p:txBody>
          <a:bodyPr wrap="square" rtlCol="0">
            <a:spAutoFit/>
          </a:bodyPr>
          <a:lstStyle/>
          <a:p>
            <a:pPr>
              <a:spcAft>
                <a:spcPts val="600"/>
              </a:spcAft>
            </a:pPr>
            <a:r>
              <a:rPr lang="en-US" sz="2000" dirty="0">
                <a:latin typeface="Abadi" panose="020B0604020104020204" pitchFamily="34" charset="0"/>
              </a:rPr>
              <a:t>Recipients will be considered to have complied with Section 3, absent any contrary evidence, if they:</a:t>
            </a:r>
            <a:endParaRPr lang="en-US" sz="1000" dirty="0">
              <a:latin typeface="Abadi Extra Light" panose="020B0204020104020204" pitchFamily="34" charset="0"/>
            </a:endParaRPr>
          </a:p>
          <a:p>
            <a:pPr marL="285750" indent="-285750">
              <a:spcAft>
                <a:spcPts val="600"/>
              </a:spcAft>
              <a:buFont typeface="Arial" panose="020B0604020202020204" pitchFamily="34" charset="0"/>
              <a:buChar char="•"/>
            </a:pPr>
            <a:r>
              <a:rPr lang="en-US" dirty="0">
                <a:latin typeface="Abadi Extra Light" panose="020B0204020104020204" pitchFamily="34" charset="0"/>
              </a:rPr>
              <a:t>Certify that they have followed the prioritization effort in 24 C.F.R. § 75.9 (PHA) or § 75.19 (HCD); and</a:t>
            </a:r>
          </a:p>
          <a:p>
            <a:pPr marL="285750" indent="-285750">
              <a:spcAft>
                <a:spcPts val="600"/>
              </a:spcAft>
              <a:buFont typeface="Arial" panose="020B0604020202020204" pitchFamily="34" charset="0"/>
              <a:buChar char="•"/>
            </a:pPr>
            <a:r>
              <a:rPr lang="en-US" dirty="0">
                <a:latin typeface="Abadi Extra Light" panose="020B0204020104020204" pitchFamily="34" charset="0"/>
              </a:rPr>
              <a:t>Meet or exceed the applicable Section 3 Benchmarks (published in Fed. Register for comment at least every three years)</a:t>
            </a:r>
          </a:p>
        </p:txBody>
      </p:sp>
      <p:grpSp>
        <p:nvGrpSpPr>
          <p:cNvPr id="8" name="Group 7">
            <a:extLst>
              <a:ext uri="{FF2B5EF4-FFF2-40B4-BE49-F238E27FC236}">
                <a16:creationId xmlns:a16="http://schemas.microsoft.com/office/drawing/2014/main" id="{D5373F71-CAB1-7461-6809-2826476B4E96}"/>
              </a:ext>
            </a:extLst>
          </p:cNvPr>
          <p:cNvGrpSpPr/>
          <p:nvPr/>
        </p:nvGrpSpPr>
        <p:grpSpPr>
          <a:xfrm>
            <a:off x="888598" y="2781341"/>
            <a:ext cx="7259801" cy="836452"/>
            <a:chOff x="282072" y="2106318"/>
            <a:chExt cx="7259801" cy="836452"/>
          </a:xfrm>
        </p:grpSpPr>
        <p:sp>
          <p:nvSpPr>
            <p:cNvPr id="9" name="Rectangle 8">
              <a:extLst>
                <a:ext uri="{FF2B5EF4-FFF2-40B4-BE49-F238E27FC236}">
                  <a16:creationId xmlns:a16="http://schemas.microsoft.com/office/drawing/2014/main" id="{9E00A414-7ACB-570C-7C87-E80C2E1B0D84}"/>
                </a:ext>
              </a:extLst>
            </p:cNvPr>
            <p:cNvSpPr/>
            <p:nvPr/>
          </p:nvSpPr>
          <p:spPr>
            <a:xfrm>
              <a:off x="361446" y="2106318"/>
              <a:ext cx="7024931" cy="8364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a:extLst>
                <a:ext uri="{FF2B5EF4-FFF2-40B4-BE49-F238E27FC236}">
                  <a16:creationId xmlns:a16="http://schemas.microsoft.com/office/drawing/2014/main" id="{DA7E013F-FD9C-7838-CA8A-C5712F6584B6}"/>
                </a:ext>
              </a:extLst>
            </p:cNvPr>
            <p:cNvGrpSpPr/>
            <p:nvPr/>
          </p:nvGrpSpPr>
          <p:grpSpPr>
            <a:xfrm>
              <a:off x="282072" y="2153265"/>
              <a:ext cx="3651906" cy="718165"/>
              <a:chOff x="360728" y="2153265"/>
              <a:chExt cx="3651906" cy="718165"/>
            </a:xfrm>
          </p:grpSpPr>
          <p:sp>
            <p:nvSpPr>
              <p:cNvPr id="14" name="Content Placeholder 5">
                <a:extLst>
                  <a:ext uri="{FF2B5EF4-FFF2-40B4-BE49-F238E27FC236}">
                    <a16:creationId xmlns:a16="http://schemas.microsoft.com/office/drawing/2014/main" id="{213CC994-505D-5C34-094A-0C553D1FB9D5}"/>
                  </a:ext>
                </a:extLst>
              </p:cNvPr>
              <p:cNvSpPr txBox="1">
                <a:spLocks/>
              </p:cNvSpPr>
              <p:nvPr/>
            </p:nvSpPr>
            <p:spPr>
              <a:xfrm rot="10800000" flipV="1">
                <a:off x="360728" y="2153265"/>
                <a:ext cx="2264486" cy="718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u="sng">
                    <a:latin typeface="Abadi Extra Light" panose="020B0204020104020204" pitchFamily="34" charset="0"/>
                  </a:rPr>
                  <a:t>Section 3 labor hours</a:t>
                </a:r>
              </a:p>
              <a:p>
                <a:pPr marL="0" indent="0" algn="ctr">
                  <a:lnSpc>
                    <a:spcPct val="100000"/>
                  </a:lnSpc>
                  <a:spcBef>
                    <a:spcPts val="0"/>
                  </a:spcBef>
                  <a:buNone/>
                </a:pPr>
                <a:r>
                  <a:rPr lang="en-US" sz="1800">
                    <a:latin typeface="Abadi Extra Light" panose="020B0204020104020204" pitchFamily="34" charset="0"/>
                  </a:rPr>
                  <a:t>Total labor hours</a:t>
                </a:r>
              </a:p>
            </p:txBody>
          </p:sp>
          <p:sp>
            <p:nvSpPr>
              <p:cNvPr id="15" name="Content Placeholder 5">
                <a:extLst>
                  <a:ext uri="{FF2B5EF4-FFF2-40B4-BE49-F238E27FC236}">
                    <a16:creationId xmlns:a16="http://schemas.microsoft.com/office/drawing/2014/main" id="{029E850F-C97D-A7B4-C738-4D60C54095EA}"/>
                  </a:ext>
                </a:extLst>
              </p:cNvPr>
              <p:cNvSpPr txBox="1">
                <a:spLocks/>
              </p:cNvSpPr>
              <p:nvPr/>
            </p:nvSpPr>
            <p:spPr>
              <a:xfrm>
                <a:off x="2551995" y="2344110"/>
                <a:ext cx="1460639"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a:latin typeface="Abadi Extra Light" panose="020B0204020104020204" pitchFamily="34" charset="0"/>
                  </a:rPr>
                  <a:t>=25% </a:t>
                </a:r>
                <a:r>
                  <a:rPr lang="en-US" sz="1800">
                    <a:latin typeface="Abadi" panose="020B0604020104020204" pitchFamily="34" charset="0"/>
                  </a:rPr>
                  <a:t>AND</a:t>
                </a:r>
              </a:p>
            </p:txBody>
          </p:sp>
        </p:grpSp>
        <p:grpSp>
          <p:nvGrpSpPr>
            <p:cNvPr id="11" name="Group 10">
              <a:extLst>
                <a:ext uri="{FF2B5EF4-FFF2-40B4-BE49-F238E27FC236}">
                  <a16:creationId xmlns:a16="http://schemas.microsoft.com/office/drawing/2014/main" id="{54F8A0EF-4EBE-CC8F-72FF-34E165C6E86C}"/>
                </a:ext>
              </a:extLst>
            </p:cNvPr>
            <p:cNvGrpSpPr/>
            <p:nvPr/>
          </p:nvGrpSpPr>
          <p:grpSpPr>
            <a:xfrm>
              <a:off x="3716048" y="2280119"/>
              <a:ext cx="3825825" cy="616566"/>
              <a:chOff x="342301" y="2277431"/>
              <a:chExt cx="3825825" cy="616566"/>
            </a:xfrm>
          </p:grpSpPr>
          <p:sp>
            <p:nvSpPr>
              <p:cNvPr id="12" name="Content Placeholder 5">
                <a:extLst>
                  <a:ext uri="{FF2B5EF4-FFF2-40B4-BE49-F238E27FC236}">
                    <a16:creationId xmlns:a16="http://schemas.microsoft.com/office/drawing/2014/main" id="{F89D964F-FC8E-D20C-FFEF-554D641A566A}"/>
                  </a:ext>
                </a:extLst>
              </p:cNvPr>
              <p:cNvSpPr txBox="1">
                <a:spLocks/>
              </p:cNvSpPr>
              <p:nvPr/>
            </p:nvSpPr>
            <p:spPr>
              <a:xfrm>
                <a:off x="342301" y="2277431"/>
                <a:ext cx="3157940" cy="616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u="sng" dirty="0">
                    <a:latin typeface="Abadi Extra Light" panose="020B0204020104020204" pitchFamily="34" charset="0"/>
                  </a:rPr>
                  <a:t>Targeted Section 3 labor hours</a:t>
                </a:r>
              </a:p>
              <a:p>
                <a:pPr marL="0" indent="0" algn="ctr">
                  <a:lnSpc>
                    <a:spcPct val="100000"/>
                  </a:lnSpc>
                  <a:spcBef>
                    <a:spcPts val="0"/>
                  </a:spcBef>
                  <a:buNone/>
                </a:pPr>
                <a:r>
                  <a:rPr lang="en-US" sz="1800" dirty="0">
                    <a:latin typeface="Abadi Extra Light" panose="020B0204020104020204" pitchFamily="34" charset="0"/>
                  </a:rPr>
                  <a:t>Total labor hours</a:t>
                </a:r>
              </a:p>
            </p:txBody>
          </p:sp>
          <p:sp>
            <p:nvSpPr>
              <p:cNvPr id="13" name="Content Placeholder 5">
                <a:extLst>
                  <a:ext uri="{FF2B5EF4-FFF2-40B4-BE49-F238E27FC236}">
                    <a16:creationId xmlns:a16="http://schemas.microsoft.com/office/drawing/2014/main" id="{351119FA-B907-63FC-7185-40880296E62E}"/>
                  </a:ext>
                </a:extLst>
              </p:cNvPr>
              <p:cNvSpPr txBox="1">
                <a:spLocks/>
              </p:cNvSpPr>
              <p:nvPr/>
            </p:nvSpPr>
            <p:spPr>
              <a:xfrm>
                <a:off x="3285073" y="2451951"/>
                <a:ext cx="883053"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a:latin typeface="Abadi Extra Light" panose="020B0204020104020204" pitchFamily="34" charset="0"/>
                  </a:rPr>
                  <a:t>= 5%</a:t>
                </a:r>
              </a:p>
            </p:txBody>
          </p:sp>
        </p:grpSp>
      </p:grpSp>
      <p:sp>
        <p:nvSpPr>
          <p:cNvPr id="16" name="TextBox 15">
            <a:extLst>
              <a:ext uri="{FF2B5EF4-FFF2-40B4-BE49-F238E27FC236}">
                <a16:creationId xmlns:a16="http://schemas.microsoft.com/office/drawing/2014/main" id="{32EDB4A2-BA1E-796B-59AF-F360777C33F9}"/>
              </a:ext>
            </a:extLst>
          </p:cNvPr>
          <p:cNvSpPr txBox="1"/>
          <p:nvPr/>
        </p:nvSpPr>
        <p:spPr>
          <a:xfrm>
            <a:off x="888598" y="2343717"/>
            <a:ext cx="3727378" cy="369332"/>
          </a:xfrm>
          <a:prstGeom prst="rect">
            <a:avLst/>
          </a:prstGeom>
          <a:noFill/>
          <a:ln>
            <a:noFill/>
          </a:ln>
          <a:effectLst/>
        </p:spPr>
        <p:txBody>
          <a:bodyPr wrap="square" lIns="91440" tIns="45720" rIns="91440" bIns="45720" rtlCol="0" anchor="t">
            <a:spAutoFit/>
          </a:bodyPr>
          <a:lstStyle/>
          <a:p>
            <a:r>
              <a:rPr lang="en-US" i="1" dirty="0">
                <a:solidFill>
                  <a:srgbClr val="C00000"/>
                </a:solidFill>
                <a:latin typeface="Abadi"/>
              </a:rPr>
              <a:t>Benchmarks for Section 3 projects</a:t>
            </a:r>
            <a:endParaRPr lang="en-US" dirty="0">
              <a:solidFill>
                <a:srgbClr val="C00000"/>
              </a:solidFill>
              <a:latin typeface="Abadi" panose="020B0604020104020204" pitchFamily="34" charset="0"/>
            </a:endParaRPr>
          </a:p>
        </p:txBody>
      </p:sp>
      <p:graphicFrame>
        <p:nvGraphicFramePr>
          <p:cNvPr id="17" name="Diagram 16">
            <a:extLst>
              <a:ext uri="{FF2B5EF4-FFF2-40B4-BE49-F238E27FC236}">
                <a16:creationId xmlns:a16="http://schemas.microsoft.com/office/drawing/2014/main" id="{BD50B3AC-F310-9734-0C65-657608DC5C37}"/>
              </a:ext>
            </a:extLst>
          </p:cNvPr>
          <p:cNvGraphicFramePr/>
          <p:nvPr>
            <p:extLst>
              <p:ext uri="{D42A27DB-BD31-4B8C-83A1-F6EECF244321}">
                <p14:modId xmlns:p14="http://schemas.microsoft.com/office/powerpoint/2010/main" val="2124266602"/>
              </p:ext>
            </p:extLst>
          </p:nvPr>
        </p:nvGraphicFramePr>
        <p:xfrm>
          <a:off x="959540" y="3903438"/>
          <a:ext cx="3727378" cy="2666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17">
            <a:extLst>
              <a:ext uri="{FF2B5EF4-FFF2-40B4-BE49-F238E27FC236}">
                <a16:creationId xmlns:a16="http://schemas.microsoft.com/office/drawing/2014/main" id="{554E6142-F231-27DB-0388-E2ECDC56491C}"/>
              </a:ext>
            </a:extLst>
          </p:cNvPr>
          <p:cNvSpPr txBox="1"/>
          <p:nvPr/>
        </p:nvSpPr>
        <p:spPr>
          <a:xfrm>
            <a:off x="5690199" y="4818383"/>
            <a:ext cx="4830738" cy="338554"/>
          </a:xfrm>
          <a:prstGeom prst="rect">
            <a:avLst/>
          </a:prstGeom>
          <a:noFill/>
          <a:ln>
            <a:noFill/>
          </a:ln>
          <a:effectLst/>
        </p:spPr>
        <p:txBody>
          <a:bodyPr wrap="square" lIns="91440" tIns="45720" rIns="91440" bIns="45720" rtlCol="0" anchor="t">
            <a:spAutoFit/>
          </a:bodyPr>
          <a:lstStyle/>
          <a:p>
            <a:r>
              <a:rPr lang="en-US" sz="1600" dirty="0">
                <a:latin typeface="Abadi Extra Light"/>
              </a:rPr>
              <a:t>A </a:t>
            </a:r>
            <a:r>
              <a:rPr lang="en-US" sz="1600" dirty="0">
                <a:latin typeface="Abadi"/>
              </a:rPr>
              <a:t>targeted Section 3 worker </a:t>
            </a:r>
            <a:r>
              <a:rPr lang="en-US" sz="1600" dirty="0">
                <a:latin typeface="Abadi Extra Light"/>
              </a:rPr>
              <a:t>is Section 3 worker who is:</a:t>
            </a:r>
          </a:p>
        </p:txBody>
      </p:sp>
      <p:sp>
        <p:nvSpPr>
          <p:cNvPr id="19" name="TextBox 18">
            <a:extLst>
              <a:ext uri="{FF2B5EF4-FFF2-40B4-BE49-F238E27FC236}">
                <a16:creationId xmlns:a16="http://schemas.microsoft.com/office/drawing/2014/main" id="{4AB05AEA-FCC8-D342-F7B5-47E9524D4F30}"/>
              </a:ext>
            </a:extLst>
          </p:cNvPr>
          <p:cNvSpPr txBox="1"/>
          <p:nvPr/>
        </p:nvSpPr>
        <p:spPr>
          <a:xfrm>
            <a:off x="6530987" y="5241477"/>
            <a:ext cx="4406608" cy="1477328"/>
          </a:xfrm>
          <a:prstGeom prst="rect">
            <a:avLst/>
          </a:prstGeom>
          <a:noFill/>
          <a:ln>
            <a:noFill/>
          </a:ln>
          <a:effectLst/>
        </p:spPr>
        <p:txBody>
          <a:bodyPr wrap="square" rtlCol="0">
            <a:spAutoFit/>
          </a:bodyPr>
          <a:lstStyle/>
          <a:p>
            <a:r>
              <a:rPr lang="en-US" sz="1500" dirty="0">
                <a:latin typeface="Abadi Extra Light" panose="020B0204020104020204" pitchFamily="34" charset="0"/>
              </a:rPr>
              <a:t>Employed by a Section 3 business concern</a:t>
            </a:r>
          </a:p>
          <a:p>
            <a:r>
              <a:rPr lang="en-US" sz="1500" dirty="0">
                <a:latin typeface="Abadi" panose="020B0604020104020204" pitchFamily="34" charset="0"/>
              </a:rPr>
              <a:t>OR</a:t>
            </a:r>
          </a:p>
          <a:p>
            <a:r>
              <a:rPr lang="en-US" sz="1500" dirty="0">
                <a:latin typeface="Abadi Extra Light" panose="020B0204020104020204" pitchFamily="34" charset="0"/>
              </a:rPr>
              <a:t>A Section 3 worker living in the project’s service area or neighborhood of the project</a:t>
            </a:r>
          </a:p>
          <a:p>
            <a:r>
              <a:rPr lang="en-US" sz="1500" dirty="0">
                <a:latin typeface="Abadi" panose="020B0604020104020204" pitchFamily="34" charset="0"/>
              </a:rPr>
              <a:t>OR</a:t>
            </a:r>
          </a:p>
          <a:p>
            <a:r>
              <a:rPr lang="en-US" sz="1500" dirty="0">
                <a:latin typeface="Abadi Extra Light" panose="020B0204020104020204" pitchFamily="34" charset="0"/>
              </a:rPr>
              <a:t>A current </a:t>
            </a:r>
            <a:r>
              <a:rPr lang="en-US" sz="1500" dirty="0" err="1">
                <a:latin typeface="Abadi Extra Light" panose="020B0204020104020204" pitchFamily="34" charset="0"/>
              </a:rPr>
              <a:t>YouthBuild</a:t>
            </a:r>
            <a:r>
              <a:rPr lang="en-US" sz="1500" dirty="0">
                <a:latin typeface="Abadi Extra Light" panose="020B0204020104020204" pitchFamily="34" charset="0"/>
              </a:rPr>
              <a:t> participant</a:t>
            </a:r>
          </a:p>
        </p:txBody>
      </p:sp>
      <p:pic>
        <p:nvPicPr>
          <p:cNvPr id="20" name="Graphic 19" descr="Man and woman">
            <a:extLst>
              <a:ext uri="{FF2B5EF4-FFF2-40B4-BE49-F238E27FC236}">
                <a16:creationId xmlns:a16="http://schemas.microsoft.com/office/drawing/2014/main" id="{3CD2CBB5-3B7E-B498-4128-E6B7E1675B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5720" y="5260534"/>
            <a:ext cx="685800" cy="756681"/>
          </a:xfrm>
          <a:prstGeom prst="rect">
            <a:avLst/>
          </a:prstGeom>
        </p:spPr>
      </p:pic>
      <p:pic>
        <p:nvPicPr>
          <p:cNvPr id="21" name="Graphic 20" descr="Bullseye">
            <a:extLst>
              <a:ext uri="{FF2B5EF4-FFF2-40B4-BE49-F238E27FC236}">
                <a16:creationId xmlns:a16="http://schemas.microsoft.com/office/drawing/2014/main" id="{9BD2F2A4-51CD-377A-7FAB-9C4E7C43EC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72559" y="4772868"/>
            <a:ext cx="685800" cy="685800"/>
          </a:xfrm>
          <a:prstGeom prst="rect">
            <a:avLst/>
          </a:prstGeom>
        </p:spPr>
      </p:pic>
      <p:sp>
        <p:nvSpPr>
          <p:cNvPr id="22" name="TextBox 21">
            <a:extLst>
              <a:ext uri="{FF2B5EF4-FFF2-40B4-BE49-F238E27FC236}">
                <a16:creationId xmlns:a16="http://schemas.microsoft.com/office/drawing/2014/main" id="{251859DF-B2AE-70CE-A6E8-799C45102D89}"/>
              </a:ext>
            </a:extLst>
          </p:cNvPr>
          <p:cNvSpPr txBox="1"/>
          <p:nvPr/>
        </p:nvSpPr>
        <p:spPr>
          <a:xfrm>
            <a:off x="5675669" y="3734161"/>
            <a:ext cx="4262404" cy="338554"/>
          </a:xfrm>
          <a:prstGeom prst="rect">
            <a:avLst/>
          </a:prstGeom>
          <a:noFill/>
          <a:ln>
            <a:noFill/>
          </a:ln>
          <a:effectLst/>
        </p:spPr>
        <p:txBody>
          <a:bodyPr wrap="square" rtlCol="0">
            <a:spAutoFit/>
          </a:bodyPr>
          <a:lstStyle/>
          <a:p>
            <a:r>
              <a:rPr lang="en-US" sz="1600">
                <a:latin typeface="Abadi Extra Light" panose="020B0204020104020204" pitchFamily="34" charset="0"/>
              </a:rPr>
              <a:t>A </a:t>
            </a:r>
            <a:r>
              <a:rPr lang="en-US" sz="1600">
                <a:latin typeface="Abadi" panose="020B0604020104020204" pitchFamily="34" charset="0"/>
              </a:rPr>
              <a:t>labor hour </a:t>
            </a:r>
            <a:r>
              <a:rPr lang="en-US" sz="1600">
                <a:latin typeface="Abadi Extra Light" panose="020B0204020104020204" pitchFamily="34" charset="0"/>
              </a:rPr>
              <a:t>is:</a:t>
            </a:r>
          </a:p>
        </p:txBody>
      </p:sp>
      <p:sp>
        <p:nvSpPr>
          <p:cNvPr id="23" name="TextBox 22">
            <a:extLst>
              <a:ext uri="{FF2B5EF4-FFF2-40B4-BE49-F238E27FC236}">
                <a16:creationId xmlns:a16="http://schemas.microsoft.com/office/drawing/2014/main" id="{581C1501-ECC7-3AE3-8B65-C02352CCD33C}"/>
              </a:ext>
            </a:extLst>
          </p:cNvPr>
          <p:cNvSpPr txBox="1"/>
          <p:nvPr/>
        </p:nvSpPr>
        <p:spPr>
          <a:xfrm>
            <a:off x="6235106" y="4179845"/>
            <a:ext cx="4406609" cy="553998"/>
          </a:xfrm>
          <a:prstGeom prst="rect">
            <a:avLst/>
          </a:prstGeom>
          <a:noFill/>
          <a:ln>
            <a:noFill/>
          </a:ln>
          <a:effectLst/>
        </p:spPr>
        <p:txBody>
          <a:bodyPr wrap="square" rtlCol="0">
            <a:spAutoFit/>
          </a:bodyPr>
          <a:lstStyle/>
          <a:p>
            <a:r>
              <a:rPr lang="en-US" sz="1500">
                <a:latin typeface="Abadi Extra Light" panose="020B0204020104020204" pitchFamily="34" charset="0"/>
              </a:rPr>
              <a:t>Hours worked by all workers employed on a Section 3 project</a:t>
            </a:r>
            <a:endParaRPr lang="en-US" sz="1500">
              <a:latin typeface="Abadi" panose="020B0604020104020204" pitchFamily="34" charset="0"/>
            </a:endParaRPr>
          </a:p>
        </p:txBody>
      </p:sp>
      <p:pic>
        <p:nvPicPr>
          <p:cNvPr id="24" name="Graphic 23" descr="Man">
            <a:extLst>
              <a:ext uri="{FF2B5EF4-FFF2-40B4-BE49-F238E27FC236}">
                <a16:creationId xmlns:a16="http://schemas.microsoft.com/office/drawing/2014/main" id="{A3465153-AC46-3FFD-B8DA-7DE368627F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71910" y="4130556"/>
            <a:ext cx="685800" cy="685800"/>
          </a:xfrm>
          <a:prstGeom prst="rect">
            <a:avLst/>
          </a:prstGeom>
        </p:spPr>
      </p:pic>
      <p:pic>
        <p:nvPicPr>
          <p:cNvPr id="25" name="Graphic 24" descr="Employee badge">
            <a:extLst>
              <a:ext uri="{FF2B5EF4-FFF2-40B4-BE49-F238E27FC236}">
                <a16:creationId xmlns:a16="http://schemas.microsoft.com/office/drawing/2014/main" id="{AE7E7E0C-DEDD-99E0-F762-6110E0EE346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04399" y="3641769"/>
            <a:ext cx="685800" cy="685800"/>
          </a:xfrm>
          <a:prstGeom prst="rect">
            <a:avLst/>
          </a:prstGeom>
        </p:spPr>
      </p:pic>
    </p:spTree>
    <p:extLst>
      <p:ext uri="{BB962C8B-B14F-4D97-AF65-F5344CB8AC3E}">
        <p14:creationId xmlns:p14="http://schemas.microsoft.com/office/powerpoint/2010/main" val="90330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Compliance</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15</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22" name="Isosceles Triangle 21" descr="A man on a computer">
            <a:extLst>
              <a:ext uri="{FF2B5EF4-FFF2-40B4-BE49-F238E27FC236}">
                <a16:creationId xmlns:a16="http://schemas.microsoft.com/office/drawing/2014/main" id="{4C4EAB3C-B7C2-411F-A824-F63A32D97E52}"/>
              </a:ext>
            </a:extLst>
          </p:cNvPr>
          <p:cNvSpPr/>
          <p:nvPr/>
        </p:nvSpPr>
        <p:spPr>
          <a:xfrm>
            <a:off x="676368" y="1557847"/>
            <a:ext cx="5104796" cy="4223847"/>
          </a:xfrm>
          <a:prstGeom prst="triangle">
            <a:avLst>
              <a:gd name="adj" fmla="val 100000"/>
            </a:avLst>
          </a:prstGeom>
          <a:blipFill dpi="0" rotWithShape="1">
            <a:blip r:embed="rId4">
              <a:alphaModFix amt="40000"/>
            </a:blip>
            <a:srcRect/>
            <a:stretch>
              <a:fillRect l="318" t="-9226" r="-43202" b="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descr="A bulletin board">
            <a:extLst>
              <a:ext uri="{FF2B5EF4-FFF2-40B4-BE49-F238E27FC236}">
                <a16:creationId xmlns:a16="http://schemas.microsoft.com/office/drawing/2014/main" id="{4BAA2456-6479-1CF7-6AB1-7F00AB6030BA}"/>
              </a:ext>
            </a:extLst>
          </p:cNvPr>
          <p:cNvSpPr/>
          <p:nvPr/>
        </p:nvSpPr>
        <p:spPr>
          <a:xfrm rot="5400000">
            <a:off x="941955" y="900741"/>
            <a:ext cx="4450976" cy="5227441"/>
          </a:xfrm>
          <a:prstGeom prst="triangle">
            <a:avLst>
              <a:gd name="adj" fmla="val 0"/>
            </a:avLst>
          </a:prstGeom>
          <a:blipFill dpi="0" rotWithShape="0">
            <a:blip r:embed="rId5">
              <a:alphaModFix amt="45000"/>
              <a:extLst>
                <a:ext uri="{BEBA8EAE-BF5A-486C-A8C5-ECC9F3942E4B}">
                  <a14:imgProps xmlns:a14="http://schemas.microsoft.com/office/drawing/2010/main">
                    <a14:imgLayer r:embed="rId6">
                      <a14:imgEffect>
                        <a14:colorTemperature colorTemp="6200"/>
                      </a14:imgEffect>
                    </a14:imgLayer>
                  </a14:imgProps>
                </a:ext>
                <a:ext uri="{837473B0-CC2E-450A-ABE3-18F120FF3D39}">
                  <a1611:picAttrSrcUrl xmlns:a1611="http://schemas.microsoft.com/office/drawing/2016/11/main" r:id="rId7"/>
                </a:ext>
              </a:extLst>
            </a:blip>
            <a:srcRect/>
            <a:stretch>
              <a:fillRect l="-45020" t="-9202" r="2136"/>
            </a:stretch>
          </a:blipFill>
          <a:ln w="19050">
            <a:solidFill>
              <a:srgbClr val="9EC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ED74429-0E29-3040-CA17-B3914BE0556E}"/>
              </a:ext>
            </a:extLst>
          </p:cNvPr>
          <p:cNvSpPr txBox="1"/>
          <p:nvPr/>
        </p:nvSpPr>
        <p:spPr>
          <a:xfrm>
            <a:off x="1324892" y="2313457"/>
            <a:ext cx="1369835" cy="1569660"/>
          </a:xfrm>
          <a:prstGeom prst="rect">
            <a:avLst/>
          </a:prstGeom>
          <a:noFill/>
        </p:spPr>
        <p:txBody>
          <a:bodyPr wrap="square" rtlCol="0">
            <a:spAutoFit/>
          </a:bodyPr>
          <a:lstStyle/>
          <a:p>
            <a:pPr algn="ctr"/>
            <a:r>
              <a:rPr lang="en-US" sz="2400" dirty="0">
                <a:latin typeface="Abadi Extra Light" panose="020B0204020104020204" pitchFamily="34" charset="0"/>
              </a:rPr>
              <a:t>First notice</a:t>
            </a:r>
            <a:br>
              <a:rPr lang="en-US" sz="2400" dirty="0">
                <a:latin typeface="Abadi Extra Light" panose="020B0204020104020204" pitchFamily="34" charset="0"/>
              </a:rPr>
            </a:br>
            <a:r>
              <a:rPr lang="en-US" sz="2400" dirty="0">
                <a:latin typeface="Abadi Extra Light" panose="020B0204020104020204" pitchFamily="34" charset="0"/>
              </a:rPr>
              <a:t>of postings</a:t>
            </a:r>
          </a:p>
        </p:txBody>
      </p:sp>
      <p:sp>
        <p:nvSpPr>
          <p:cNvPr id="25" name="TextBox 24">
            <a:extLst>
              <a:ext uri="{FF2B5EF4-FFF2-40B4-BE49-F238E27FC236}">
                <a16:creationId xmlns:a16="http://schemas.microsoft.com/office/drawing/2014/main" id="{0992D8AB-2457-7DC3-D806-245A829D437B}"/>
              </a:ext>
            </a:extLst>
          </p:cNvPr>
          <p:cNvSpPr txBox="1"/>
          <p:nvPr/>
        </p:nvSpPr>
        <p:spPr>
          <a:xfrm>
            <a:off x="3533823" y="3883117"/>
            <a:ext cx="1376799" cy="1569660"/>
          </a:xfrm>
          <a:prstGeom prst="rect">
            <a:avLst/>
          </a:prstGeom>
          <a:noFill/>
        </p:spPr>
        <p:txBody>
          <a:bodyPr wrap="square" rtlCol="0">
            <a:spAutoFit/>
          </a:bodyPr>
          <a:lstStyle/>
          <a:p>
            <a:pPr algn="ctr"/>
            <a:r>
              <a:rPr lang="en-US" sz="2400" dirty="0">
                <a:latin typeface="Abadi Extra Light" panose="020B0204020104020204" pitchFamily="34" charset="0"/>
              </a:rPr>
              <a:t>Training for</a:t>
            </a:r>
            <a:br>
              <a:rPr lang="en-US" sz="2400" dirty="0">
                <a:latin typeface="Abadi Extra Light" panose="020B0204020104020204" pitchFamily="34" charset="0"/>
              </a:rPr>
            </a:br>
            <a:r>
              <a:rPr lang="en-US" sz="2400" dirty="0">
                <a:latin typeface="Abadi Extra Light" panose="020B0204020104020204" pitchFamily="34" charset="0"/>
              </a:rPr>
              <a:t>job seekers</a:t>
            </a:r>
          </a:p>
        </p:txBody>
      </p:sp>
      <p:sp>
        <p:nvSpPr>
          <p:cNvPr id="26" name="Rectangle 25" descr="A screenshot of a dashboard with graphs and charts">
            <a:extLst>
              <a:ext uri="{FF2B5EF4-FFF2-40B4-BE49-F238E27FC236}">
                <a16:creationId xmlns:a16="http://schemas.microsoft.com/office/drawing/2014/main" id="{300F5703-C608-73D9-B20D-6DE556852248}"/>
              </a:ext>
            </a:extLst>
          </p:cNvPr>
          <p:cNvSpPr/>
          <p:nvPr/>
        </p:nvSpPr>
        <p:spPr>
          <a:xfrm>
            <a:off x="5954887" y="1288973"/>
            <a:ext cx="5494863" cy="4450977"/>
          </a:xfrm>
          <a:prstGeom prst="rect">
            <a:avLst/>
          </a:prstGeom>
          <a:blipFill>
            <a:blip r:embed="rId8">
              <a:alphaModFix amt="50000"/>
            </a:blip>
            <a:stretch>
              <a:fillRect l="463" r="-33692" b="-1824"/>
            </a:stretch>
          </a:blipFill>
          <a:ln w="19050">
            <a:solidFill>
              <a:srgbClr val="9EC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D7F7021-F5A6-B6BB-BA05-9BA731C9594A}"/>
              </a:ext>
            </a:extLst>
          </p:cNvPr>
          <p:cNvSpPr txBox="1"/>
          <p:nvPr/>
        </p:nvSpPr>
        <p:spPr>
          <a:xfrm>
            <a:off x="7960609" y="3174362"/>
            <a:ext cx="1708478" cy="830997"/>
          </a:xfrm>
          <a:prstGeom prst="rect">
            <a:avLst/>
          </a:prstGeom>
          <a:noFill/>
        </p:spPr>
        <p:txBody>
          <a:bodyPr wrap="square" rtlCol="0">
            <a:spAutoFit/>
          </a:bodyPr>
          <a:lstStyle/>
          <a:p>
            <a:pPr algn="ctr"/>
            <a:r>
              <a:rPr lang="en-US" sz="2400" dirty="0">
                <a:latin typeface="Abadi Extra Light" panose="020B0204020104020204" pitchFamily="34" charset="0"/>
              </a:rPr>
              <a:t>Measurable</a:t>
            </a:r>
            <a:br>
              <a:rPr lang="en-US" sz="2400" dirty="0">
                <a:latin typeface="Abadi Extra Light" panose="020B0204020104020204" pitchFamily="34" charset="0"/>
              </a:rPr>
            </a:br>
            <a:r>
              <a:rPr lang="en-US" sz="2400" dirty="0">
                <a:latin typeface="Abadi Extra Light" panose="020B0204020104020204" pitchFamily="34" charset="0"/>
              </a:rPr>
              <a:t>targets</a:t>
            </a:r>
          </a:p>
        </p:txBody>
      </p:sp>
    </p:spTree>
    <p:extLst>
      <p:ext uri="{BB962C8B-B14F-4D97-AF65-F5344CB8AC3E}">
        <p14:creationId xmlns:p14="http://schemas.microsoft.com/office/powerpoint/2010/main" val="2722247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Examples of Qualitative Reporting</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16</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6" name="TextBox 5">
            <a:extLst>
              <a:ext uri="{FF2B5EF4-FFF2-40B4-BE49-F238E27FC236}">
                <a16:creationId xmlns:a16="http://schemas.microsoft.com/office/drawing/2014/main" id="{9BCEE0D9-FDFA-0A1D-9EB0-B5DC4288E905}"/>
              </a:ext>
            </a:extLst>
          </p:cNvPr>
          <p:cNvSpPr txBox="1"/>
          <p:nvPr/>
        </p:nvSpPr>
        <p:spPr>
          <a:xfrm>
            <a:off x="787824" y="1207515"/>
            <a:ext cx="10504465" cy="5016758"/>
          </a:xfrm>
          <a:prstGeom prst="rect">
            <a:avLst/>
          </a:prstGeom>
          <a:noFill/>
        </p:spPr>
        <p:txBody>
          <a:bodyPr wrap="square" rtlCol="0">
            <a:spAutoFit/>
          </a:bodyPr>
          <a:lstStyle/>
          <a:p>
            <a:pPr marL="742950" lvl="1" indent="-285750">
              <a:buFont typeface="Arial" panose="020B0604020202020204" pitchFamily="34" charset="0"/>
              <a:buChar char="•"/>
            </a:pPr>
            <a:r>
              <a:rPr lang="en-US" sz="2000" dirty="0">
                <a:latin typeface="Abadi Extra Light" panose="020B0204020104020204" pitchFamily="34" charset="0"/>
              </a:rPr>
              <a:t>Outreach efforts to generate job applicants who are Targeted Section 3 workers</a:t>
            </a:r>
          </a:p>
          <a:p>
            <a:pPr marL="742950" lvl="1" indent="-285750">
              <a:buFont typeface="Arial" panose="020B0604020202020204" pitchFamily="34" charset="0"/>
              <a:buChar char="•"/>
            </a:pPr>
            <a:r>
              <a:rPr lang="en-US" sz="2000" dirty="0">
                <a:latin typeface="Abadi Extra Light" panose="020B0204020104020204" pitchFamily="34" charset="0"/>
              </a:rPr>
              <a:t>Training/apprenticeship opportunities</a:t>
            </a:r>
          </a:p>
          <a:p>
            <a:pPr marL="742950" lvl="1" indent="-285750">
              <a:buFont typeface="Arial" panose="020B0604020202020204" pitchFamily="34" charset="0"/>
              <a:buChar char="•"/>
            </a:pPr>
            <a:r>
              <a:rPr lang="en-US" sz="2000" dirty="0">
                <a:latin typeface="Abadi Extra Light" panose="020B0204020104020204" pitchFamily="34" charset="0"/>
              </a:rPr>
              <a:t>Technical assistance provided to help Section 3 workers compete for jobs (resume assistance, etc.)</a:t>
            </a:r>
          </a:p>
          <a:p>
            <a:pPr marL="742950" lvl="1" indent="-285750">
              <a:buFont typeface="Arial" panose="020B0604020202020204" pitchFamily="34" charset="0"/>
              <a:buChar char="•"/>
            </a:pPr>
            <a:r>
              <a:rPr lang="en-US" sz="2000" dirty="0">
                <a:latin typeface="Abadi Extra Light" panose="020B0204020104020204" pitchFamily="34" charset="0"/>
              </a:rPr>
              <a:t>Provide/connect Section 3 workers with assistance in seeking employment</a:t>
            </a:r>
          </a:p>
          <a:p>
            <a:pPr marL="742950" lvl="1" indent="-285750">
              <a:buFont typeface="Arial" panose="020B0604020202020204" pitchFamily="34" charset="0"/>
              <a:buChar char="•"/>
            </a:pPr>
            <a:r>
              <a:rPr lang="en-US" sz="2000" dirty="0">
                <a:latin typeface="Abadi Extra Light" panose="020B0204020104020204" pitchFamily="34" charset="0"/>
              </a:rPr>
              <a:t>Holding job fairs</a:t>
            </a:r>
          </a:p>
          <a:p>
            <a:pPr marL="742950" lvl="1" indent="-285750">
              <a:buFont typeface="Arial" panose="020B0604020202020204" pitchFamily="34" charset="0"/>
              <a:buChar char="•"/>
            </a:pPr>
            <a:r>
              <a:rPr lang="en-US" sz="2000" dirty="0">
                <a:latin typeface="Abadi Extra Light" panose="020B0204020104020204" pitchFamily="34" charset="0"/>
              </a:rPr>
              <a:t>Provided/referred Section 3 workers to services supporting work readiness and retention</a:t>
            </a:r>
          </a:p>
          <a:p>
            <a:pPr marL="742950" lvl="1" indent="-285750">
              <a:buFont typeface="Arial" panose="020B0604020202020204" pitchFamily="34" charset="0"/>
              <a:buChar char="•"/>
            </a:pPr>
            <a:r>
              <a:rPr lang="en-US" sz="2000" dirty="0">
                <a:latin typeface="Abadi Extra Light" panose="020B0204020104020204" pitchFamily="34" charset="0"/>
              </a:rPr>
              <a:t>Provided assistance to apply for/or attend education/vocational training</a:t>
            </a:r>
          </a:p>
          <a:p>
            <a:pPr marL="742950" lvl="1" indent="-285750">
              <a:buFont typeface="Arial" panose="020B0604020202020204" pitchFamily="34" charset="0"/>
              <a:buChar char="•"/>
            </a:pPr>
            <a:r>
              <a:rPr lang="en-US" sz="2000" dirty="0">
                <a:latin typeface="Abadi Extra Light" panose="020B0204020104020204" pitchFamily="34" charset="0"/>
              </a:rPr>
              <a:t>Provide financial literacy training</a:t>
            </a:r>
          </a:p>
          <a:p>
            <a:pPr marL="742950" lvl="1" indent="-285750">
              <a:buFont typeface="Arial" panose="020B0604020202020204" pitchFamily="34" charset="0"/>
              <a:buChar char="•"/>
            </a:pPr>
            <a:r>
              <a:rPr lang="en-US" sz="2000" dirty="0">
                <a:latin typeface="Abadi Extra Light" panose="020B0204020104020204" pitchFamily="34" charset="0"/>
              </a:rPr>
              <a:t>Engage in outreach to identify and secure bids from Section 3 business concerns</a:t>
            </a:r>
          </a:p>
          <a:p>
            <a:pPr marL="742950" lvl="1" indent="-285750">
              <a:buFont typeface="Arial" panose="020B0604020202020204" pitchFamily="34" charset="0"/>
              <a:buChar char="•"/>
            </a:pPr>
            <a:r>
              <a:rPr lang="en-US" sz="2000" dirty="0">
                <a:latin typeface="Abadi Extra Light" panose="020B0204020104020204" pitchFamily="34" charset="0"/>
              </a:rPr>
              <a:t>Provide technical assistance to Section 3 business concerns to help them understand Section 3 requirements</a:t>
            </a:r>
          </a:p>
          <a:p>
            <a:pPr marL="742950" lvl="1" indent="-285750">
              <a:buFont typeface="Arial" panose="020B0604020202020204" pitchFamily="34" charset="0"/>
              <a:buChar char="•"/>
            </a:pPr>
            <a:r>
              <a:rPr lang="en-US" sz="2000" dirty="0">
                <a:latin typeface="Abadi Extra Light" panose="020B0204020104020204" pitchFamily="34" charset="0"/>
              </a:rPr>
              <a:t>Provide bonding assistance, guaranties, or other efforts to support viable bids from Section 3 business concerns</a:t>
            </a:r>
          </a:p>
          <a:p>
            <a:pPr marL="742950" lvl="1" indent="-285750">
              <a:buFont typeface="Arial" panose="020B0604020202020204" pitchFamily="34" charset="0"/>
              <a:buChar char="•"/>
            </a:pPr>
            <a:r>
              <a:rPr lang="en-US" sz="2000" dirty="0">
                <a:latin typeface="Abadi Extra Light" panose="020B0204020104020204" pitchFamily="34" charset="0"/>
              </a:rPr>
              <a:t>Promote use of Section 3 business registry and HUD Opportunity Portal</a:t>
            </a:r>
          </a:p>
          <a:p>
            <a:pPr marL="742950" lvl="1" indent="-285750">
              <a:buFont typeface="Arial" panose="020B0604020202020204" pitchFamily="34" charset="0"/>
              <a:buChar char="•"/>
            </a:pPr>
            <a:r>
              <a:rPr lang="en-US" sz="2000" dirty="0">
                <a:latin typeface="Abadi Extra Light" panose="020B0204020104020204" pitchFamily="34" charset="0"/>
              </a:rPr>
              <a:t>Outreach, engagement, or referrals with the state one-stop system</a:t>
            </a:r>
          </a:p>
        </p:txBody>
      </p:sp>
    </p:spTree>
    <p:extLst>
      <p:ext uri="{BB962C8B-B14F-4D97-AF65-F5344CB8AC3E}">
        <p14:creationId xmlns:p14="http://schemas.microsoft.com/office/powerpoint/2010/main" val="2628582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Record Keeping Requirements</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17</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3" name="TextBox 2">
            <a:extLst>
              <a:ext uri="{FF2B5EF4-FFF2-40B4-BE49-F238E27FC236}">
                <a16:creationId xmlns:a16="http://schemas.microsoft.com/office/drawing/2014/main" id="{8E30FE03-DA35-BC44-A19D-A5569BFEFB24}"/>
              </a:ext>
            </a:extLst>
          </p:cNvPr>
          <p:cNvSpPr txBox="1"/>
          <p:nvPr/>
        </p:nvSpPr>
        <p:spPr>
          <a:xfrm>
            <a:off x="749188" y="1194308"/>
            <a:ext cx="10817838" cy="1200329"/>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Recipients must maintain documentation, or ensure that a subrecipient, contractor, or subcontractor maintains documentation, to ensure workers meet the definition of a Section 3 worker or Section 3 targeted worker:</a:t>
            </a:r>
            <a:endPar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endParaRPr>
          </a:p>
        </p:txBody>
      </p:sp>
      <p:sp>
        <p:nvSpPr>
          <p:cNvPr id="7" name="TextBox 6">
            <a:extLst>
              <a:ext uri="{FF2B5EF4-FFF2-40B4-BE49-F238E27FC236}">
                <a16:creationId xmlns:a16="http://schemas.microsoft.com/office/drawing/2014/main" id="{8241C690-3DA0-325A-BD33-31D298A3CC61}"/>
              </a:ext>
            </a:extLst>
          </p:cNvPr>
          <p:cNvSpPr txBox="1"/>
          <p:nvPr/>
        </p:nvSpPr>
        <p:spPr>
          <a:xfrm>
            <a:off x="914399" y="2806779"/>
            <a:ext cx="10323339"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rPr>
              <a:t>Worker’s self-certification that their income is below the income limit from the prior calendar year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rPr>
              <a:t>Worker’s self-certification of participation in a means-tested program such as public housing or Section 8</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rPr>
              <a:t>Certification from a PHA or Section 8 program manager that the worker is a participant in such a program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rPr>
              <a:t>Employer’s certification that the worker’s income from that employer is below the income limit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rPr>
              <a:t>Employer’s certification that the worker is employed by a Section 3 business concern</a:t>
            </a:r>
          </a:p>
        </p:txBody>
      </p:sp>
      <p:sp>
        <p:nvSpPr>
          <p:cNvPr id="8" name="TextBox 7">
            <a:extLst>
              <a:ext uri="{FF2B5EF4-FFF2-40B4-BE49-F238E27FC236}">
                <a16:creationId xmlns:a16="http://schemas.microsoft.com/office/drawing/2014/main" id="{8DC2A7D0-61E0-1305-C679-6C3F835B4AF1}"/>
              </a:ext>
            </a:extLst>
          </p:cNvPr>
          <p:cNvSpPr txBox="1"/>
          <p:nvPr/>
        </p:nvSpPr>
        <p:spPr>
          <a:xfrm>
            <a:off x="914400" y="4808705"/>
            <a:ext cx="10323339"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rPr>
              <a:t>Worker’s self-certification of participation in a means-tested program such as public housing or Section 8</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rPr>
              <a:t>Certification from a PHA or Section 8 program manager that the worker is a participant in such a program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rPr>
              <a:t>Employer’s certification that the worker is employed by a Section 3 business concern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rPr>
              <a:t>Worker’s certification that the worker is a </a:t>
            </a:r>
            <a:r>
              <a:rPr kumimoji="0" lang="en-US" sz="1800" b="0" i="0" u="none" strike="noStrike" kern="1200" cap="none" spc="0" normalizeH="0" baseline="0" noProof="0" dirty="0" err="1">
                <a:ln>
                  <a:noFill/>
                </a:ln>
                <a:solidFill>
                  <a:prstClr val="black"/>
                </a:solidFill>
                <a:effectLst/>
                <a:uLnTx/>
                <a:uFillTx/>
                <a:latin typeface="Abadi Extra Light" panose="020B0204020104020204" pitchFamily="34" charset="0"/>
              </a:rPr>
              <a:t>YouthBuild</a:t>
            </a: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rPr>
              <a:t> participant</a:t>
            </a:r>
          </a:p>
        </p:txBody>
      </p:sp>
      <p:sp>
        <p:nvSpPr>
          <p:cNvPr id="9" name="TextBox 8">
            <a:extLst>
              <a:ext uri="{FF2B5EF4-FFF2-40B4-BE49-F238E27FC236}">
                <a16:creationId xmlns:a16="http://schemas.microsoft.com/office/drawing/2014/main" id="{7B03347C-36A7-1DAC-524E-A9D2F25936CD}"/>
              </a:ext>
            </a:extLst>
          </p:cNvPr>
          <p:cNvSpPr txBox="1"/>
          <p:nvPr/>
        </p:nvSpPr>
        <p:spPr>
          <a:xfrm>
            <a:off x="3108960" y="2482284"/>
            <a:ext cx="4271810" cy="400110"/>
          </a:xfrm>
          <a:prstGeom prst="rect">
            <a:avLst/>
          </a:prstGeom>
          <a:noFill/>
        </p:spPr>
        <p:txBody>
          <a:bodyPr wrap="none" rtlCol="0">
            <a:spAutoFit/>
          </a:bodyPr>
          <a:lstStyle>
            <a:defPPr>
              <a:defRPr lang="en-US"/>
            </a:defPPr>
            <a:lvl1pPr>
              <a:defRPr sz="2000" b="1">
                <a:solidFill>
                  <a:schemeClr val="accent6">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Section 3 worker record requirements </a:t>
            </a:r>
          </a:p>
        </p:txBody>
      </p:sp>
      <p:sp>
        <p:nvSpPr>
          <p:cNvPr id="10" name="TextBox 9">
            <a:extLst>
              <a:ext uri="{FF2B5EF4-FFF2-40B4-BE49-F238E27FC236}">
                <a16:creationId xmlns:a16="http://schemas.microsoft.com/office/drawing/2014/main" id="{20A0DD43-2913-3246-8948-9A739A5FE94A}"/>
              </a:ext>
            </a:extLst>
          </p:cNvPr>
          <p:cNvSpPr txBox="1"/>
          <p:nvPr/>
        </p:nvSpPr>
        <p:spPr>
          <a:xfrm>
            <a:off x="2778950" y="4464087"/>
            <a:ext cx="52516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Targeted Section 3 worker record requirements </a:t>
            </a:r>
          </a:p>
        </p:txBody>
      </p:sp>
    </p:spTree>
    <p:extLst>
      <p:ext uri="{BB962C8B-B14F-4D97-AF65-F5344CB8AC3E}">
        <p14:creationId xmlns:p14="http://schemas.microsoft.com/office/powerpoint/2010/main" val="3305007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IDIS –Activity Setup Screen</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18</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6" name="Slide Number Placeholder 3">
            <a:extLst>
              <a:ext uri="{FF2B5EF4-FFF2-40B4-BE49-F238E27FC236}">
                <a16:creationId xmlns:a16="http://schemas.microsoft.com/office/drawing/2014/main" id="{C7746B24-9FA3-E3D5-3AEF-7215BA4788FE}"/>
              </a:ext>
            </a:extLst>
          </p:cNvPr>
          <p:cNvSpPr txBox="1">
            <a:spLocks/>
          </p:cNvSpPr>
          <p:nvPr/>
        </p:nvSpPr>
        <p:spPr>
          <a:xfrm>
            <a:off x="11704320" y="6700995"/>
            <a:ext cx="445914" cy="34357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US">
                <a:solidFill>
                  <a:prstClr val="black">
                    <a:lumMod val="50000"/>
                    <a:lumOff val="50000"/>
                  </a:prstClr>
                </a:solidFill>
                <a:latin typeface="Calibri"/>
              </a:rPr>
              <a:t>Slide </a:t>
            </a:r>
            <a:fld id="{A451EFAF-43CD-4641-8A22-5C9802D3063A}" type="slidenum">
              <a:rPr lang="en-US" smtClean="0">
                <a:solidFill>
                  <a:prstClr val="black">
                    <a:lumMod val="50000"/>
                    <a:lumOff val="50000"/>
                  </a:prstClr>
                </a:solidFill>
                <a:latin typeface="Calibri"/>
              </a:rPr>
              <a:pPr>
                <a:lnSpc>
                  <a:spcPct val="90000"/>
                </a:lnSpc>
                <a:spcAft>
                  <a:spcPts val="600"/>
                </a:spcAft>
                <a:defRPr/>
              </a:pPr>
              <a:t>18</a:t>
            </a:fld>
            <a:endParaRPr lang="en-US">
              <a:solidFill>
                <a:prstClr val="black">
                  <a:lumMod val="50000"/>
                  <a:lumOff val="50000"/>
                </a:prstClr>
              </a:solidFill>
              <a:latin typeface="Calibri"/>
            </a:endParaRPr>
          </a:p>
        </p:txBody>
      </p:sp>
      <p:pic>
        <p:nvPicPr>
          <p:cNvPr id="11" name="Picture 10">
            <a:extLst>
              <a:ext uri="{FF2B5EF4-FFF2-40B4-BE49-F238E27FC236}">
                <a16:creationId xmlns:a16="http://schemas.microsoft.com/office/drawing/2014/main" id="{D39EE7FA-43E0-F11F-6F29-6AD2A51F018B}"/>
              </a:ext>
            </a:extLst>
          </p:cNvPr>
          <p:cNvPicPr>
            <a:picLocks noChangeAspect="1"/>
          </p:cNvPicPr>
          <p:nvPr/>
        </p:nvPicPr>
        <p:blipFill rotWithShape="1">
          <a:blip r:embed="rId4"/>
          <a:srcRect t="1153" b="1761"/>
          <a:stretch/>
        </p:blipFill>
        <p:spPr>
          <a:xfrm>
            <a:off x="0" y="1205790"/>
            <a:ext cx="12192000" cy="5656217"/>
          </a:xfrm>
          <a:prstGeom prst="rect">
            <a:avLst/>
          </a:prstGeom>
        </p:spPr>
      </p:pic>
      <p:sp>
        <p:nvSpPr>
          <p:cNvPr id="13" name="Rectangle 12">
            <a:extLst>
              <a:ext uri="{FF2B5EF4-FFF2-40B4-BE49-F238E27FC236}">
                <a16:creationId xmlns:a16="http://schemas.microsoft.com/office/drawing/2014/main" id="{AB4E0796-9EE7-00E8-CBB2-7A3FE2473AAA}"/>
              </a:ext>
            </a:extLst>
          </p:cNvPr>
          <p:cNvSpPr/>
          <p:nvPr/>
        </p:nvSpPr>
        <p:spPr>
          <a:xfrm>
            <a:off x="0" y="4855637"/>
            <a:ext cx="3357154" cy="41064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279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IDIS –Activity Setup Screen</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19</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6" name="Slide Number Placeholder 3">
            <a:extLst>
              <a:ext uri="{FF2B5EF4-FFF2-40B4-BE49-F238E27FC236}">
                <a16:creationId xmlns:a16="http://schemas.microsoft.com/office/drawing/2014/main" id="{C7746B24-9FA3-E3D5-3AEF-7215BA4788FE}"/>
              </a:ext>
            </a:extLst>
          </p:cNvPr>
          <p:cNvSpPr txBox="1">
            <a:spLocks/>
          </p:cNvSpPr>
          <p:nvPr/>
        </p:nvSpPr>
        <p:spPr>
          <a:xfrm>
            <a:off x="11704320" y="6700995"/>
            <a:ext cx="445914" cy="34357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US">
                <a:solidFill>
                  <a:prstClr val="black">
                    <a:lumMod val="50000"/>
                    <a:lumOff val="50000"/>
                  </a:prstClr>
                </a:solidFill>
                <a:latin typeface="Calibri"/>
              </a:rPr>
              <a:t>Slide </a:t>
            </a:r>
            <a:fld id="{A451EFAF-43CD-4641-8A22-5C9802D3063A}" type="slidenum">
              <a:rPr lang="en-US" smtClean="0">
                <a:solidFill>
                  <a:prstClr val="black">
                    <a:lumMod val="50000"/>
                    <a:lumOff val="50000"/>
                  </a:prstClr>
                </a:solidFill>
                <a:latin typeface="Calibri"/>
              </a:rPr>
              <a:pPr>
                <a:lnSpc>
                  <a:spcPct val="90000"/>
                </a:lnSpc>
                <a:spcAft>
                  <a:spcPts val="600"/>
                </a:spcAft>
                <a:defRPr/>
              </a:pPr>
              <a:t>19</a:t>
            </a:fld>
            <a:endParaRPr lang="en-US">
              <a:solidFill>
                <a:prstClr val="black">
                  <a:lumMod val="50000"/>
                  <a:lumOff val="50000"/>
                </a:prstClr>
              </a:solidFill>
              <a:latin typeface="Calibri"/>
            </a:endParaRPr>
          </a:p>
        </p:txBody>
      </p:sp>
      <p:pic>
        <p:nvPicPr>
          <p:cNvPr id="7" name="Picture 6">
            <a:extLst>
              <a:ext uri="{FF2B5EF4-FFF2-40B4-BE49-F238E27FC236}">
                <a16:creationId xmlns:a16="http://schemas.microsoft.com/office/drawing/2014/main" id="{F7F3B47A-8AEF-E769-8C78-ADDEF002B6EE}"/>
              </a:ext>
            </a:extLst>
          </p:cNvPr>
          <p:cNvPicPr>
            <a:picLocks noChangeAspect="1"/>
          </p:cNvPicPr>
          <p:nvPr/>
        </p:nvPicPr>
        <p:blipFill rotWithShape="1">
          <a:blip r:embed="rId4"/>
          <a:srcRect r="9386"/>
          <a:stretch/>
        </p:blipFill>
        <p:spPr>
          <a:xfrm>
            <a:off x="153373" y="1360050"/>
            <a:ext cx="12038627" cy="5497950"/>
          </a:xfrm>
          <a:prstGeom prst="rect">
            <a:avLst/>
          </a:prstGeom>
        </p:spPr>
      </p:pic>
      <p:sp>
        <p:nvSpPr>
          <p:cNvPr id="8" name="Rectangle 7">
            <a:extLst>
              <a:ext uri="{FF2B5EF4-FFF2-40B4-BE49-F238E27FC236}">
                <a16:creationId xmlns:a16="http://schemas.microsoft.com/office/drawing/2014/main" id="{4A07408A-A5BD-9DFD-34BE-0932092B7E3C}"/>
              </a:ext>
            </a:extLst>
          </p:cNvPr>
          <p:cNvSpPr/>
          <p:nvPr/>
        </p:nvSpPr>
        <p:spPr>
          <a:xfrm>
            <a:off x="127246" y="1602807"/>
            <a:ext cx="4131465" cy="301185"/>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794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201463F8-3E62-445B-B19A-1AB8BF57D918}"/>
              </a:ext>
            </a:extLst>
          </p:cNvPr>
          <p:cNvSpPr>
            <a:spLocks noGrp="1"/>
          </p:cNvSpPr>
          <p:nvPr>
            <p:ph type="title"/>
          </p:nvPr>
        </p:nvSpPr>
        <p:spPr>
          <a:xfrm>
            <a:off x="7181724" y="1117586"/>
            <a:ext cx="4512989" cy="2227730"/>
          </a:xfrm>
        </p:spPr>
        <p:txBody>
          <a:bodyPr anchor="ctr">
            <a:noAutofit/>
          </a:bodyPr>
          <a:lstStyle/>
          <a:p>
            <a:pPr marL="571500" indent="-571500">
              <a:buFont typeface="Arial" panose="020B0604020202020204" pitchFamily="34" charset="0"/>
              <a:buChar char="•"/>
            </a:pPr>
            <a:r>
              <a:rPr lang="en-US" sz="4800" dirty="0">
                <a:solidFill>
                  <a:srgbClr val="FFFFFF"/>
                </a:solidFill>
              </a:rPr>
              <a:t>Agenda</a:t>
            </a:r>
            <a:br>
              <a:rPr lang="en-US" sz="4800" dirty="0">
                <a:solidFill>
                  <a:srgbClr val="FFFFFF"/>
                </a:solidFill>
              </a:rPr>
            </a:br>
            <a:br>
              <a:rPr lang="en-US" sz="4800" dirty="0">
                <a:solidFill>
                  <a:srgbClr val="FFFFFF"/>
                </a:solidFill>
              </a:rPr>
            </a:br>
            <a:br>
              <a:rPr lang="en-US" sz="4800" dirty="0">
                <a:solidFill>
                  <a:srgbClr val="FFFFFF"/>
                </a:solidFill>
              </a:rPr>
            </a:br>
            <a:endParaRPr lang="en-US" sz="4800" dirty="0">
              <a:solidFill>
                <a:srgbClr val="FFFFFF"/>
              </a:solidFill>
            </a:endParaRPr>
          </a:p>
        </p:txBody>
      </p:sp>
      <p:pic>
        <p:nvPicPr>
          <p:cNvPr id="6" name="Picture 5" descr="Logo&#10;&#10;Description automatically generated">
            <a:extLst>
              <a:ext uri="{FF2B5EF4-FFF2-40B4-BE49-F238E27FC236}">
                <a16:creationId xmlns:a16="http://schemas.microsoft.com/office/drawing/2014/main" id="{577EAA0E-64A9-85F2-9276-5B48D77F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51" y="2745483"/>
            <a:ext cx="3856774" cy="1455932"/>
          </a:xfrm>
          <a:prstGeom prst="rect">
            <a:avLst/>
          </a:prstGeom>
        </p:spPr>
      </p:pic>
      <p:sp>
        <p:nvSpPr>
          <p:cNvPr id="5" name="Slide Number Placeholder 4">
            <a:extLst>
              <a:ext uri="{FF2B5EF4-FFF2-40B4-BE49-F238E27FC236}">
                <a16:creationId xmlns:a16="http://schemas.microsoft.com/office/drawing/2014/main" id="{6EA797F3-CF9A-43BD-B07F-59D493E082B5}"/>
              </a:ext>
            </a:extLst>
          </p:cNvPr>
          <p:cNvSpPr>
            <a:spLocks noGrp="1"/>
          </p:cNvSpPr>
          <p:nvPr>
            <p:ph type="sldNum" sz="quarter" idx="12"/>
          </p:nvPr>
        </p:nvSpPr>
        <p:spPr>
          <a:xfrm>
            <a:off x="9662553" y="6041362"/>
            <a:ext cx="566186" cy="365125"/>
          </a:xfrm>
        </p:spPr>
        <p:txBody>
          <a:bodyPr>
            <a:normAutofit/>
          </a:bodyPr>
          <a:lstStyle/>
          <a:p>
            <a:pPr>
              <a:spcAft>
                <a:spcPts val="600"/>
              </a:spcAft>
            </a:pPr>
            <a:fld id="{2CF8FB2B-0834-4E69-81CF-5D187DC0C246}" type="slidenum">
              <a:rPr lang="en-US">
                <a:solidFill>
                  <a:srgbClr val="FFFFFF"/>
                </a:solidFill>
              </a:rPr>
              <a:pPr>
                <a:spcAft>
                  <a:spcPts val="600"/>
                </a:spcAft>
              </a:pPr>
              <a:t>2</a:t>
            </a:fld>
            <a:endParaRPr lang="en-US" dirty="0">
              <a:solidFill>
                <a:srgbClr val="FFFFFF"/>
              </a:solidFill>
            </a:endParaRPr>
          </a:p>
        </p:txBody>
      </p:sp>
      <p:pic>
        <p:nvPicPr>
          <p:cNvPr id="2" name="Picture 1" descr="A logo for a company&#10;&#10;Description automatically generated">
            <a:extLst>
              <a:ext uri="{FF2B5EF4-FFF2-40B4-BE49-F238E27FC236}">
                <a16:creationId xmlns:a16="http://schemas.microsoft.com/office/drawing/2014/main" id="{1EEB808E-4A46-8250-082D-AFEC76D20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00" y="5839683"/>
            <a:ext cx="1698968" cy="788578"/>
          </a:xfrm>
          <a:prstGeom prst="rect">
            <a:avLst/>
          </a:prstGeom>
        </p:spPr>
      </p:pic>
      <p:sp>
        <p:nvSpPr>
          <p:cNvPr id="9" name="TextBox 8">
            <a:extLst>
              <a:ext uri="{FF2B5EF4-FFF2-40B4-BE49-F238E27FC236}">
                <a16:creationId xmlns:a16="http://schemas.microsoft.com/office/drawing/2014/main" id="{92AE0D2A-67EC-2D3B-F2F0-242C0ADE47E4}"/>
              </a:ext>
            </a:extLst>
          </p:cNvPr>
          <p:cNvSpPr txBox="1"/>
          <p:nvPr/>
        </p:nvSpPr>
        <p:spPr>
          <a:xfrm>
            <a:off x="7489917" y="2169662"/>
            <a:ext cx="3805234"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t>Overview</a:t>
            </a:r>
          </a:p>
          <a:p>
            <a:pPr marL="285750" indent="-285750">
              <a:buFont typeface="Arial" panose="020B0604020202020204" pitchFamily="34" charset="0"/>
              <a:buChar char="•"/>
            </a:pPr>
            <a:r>
              <a:rPr lang="en-US" sz="2200" dirty="0"/>
              <a:t>The Rule</a:t>
            </a:r>
          </a:p>
          <a:p>
            <a:pPr marL="742950" lvl="1" indent="-285750">
              <a:buFont typeface="Arial" panose="020B0604020202020204" pitchFamily="34" charset="0"/>
              <a:buChar char="•"/>
            </a:pPr>
            <a:r>
              <a:rPr lang="en-US" sz="2200" dirty="0"/>
              <a:t>Definitions</a:t>
            </a:r>
          </a:p>
          <a:p>
            <a:pPr marL="285750" indent="-285750">
              <a:buFont typeface="Arial" panose="020B0604020202020204" pitchFamily="34" charset="0"/>
              <a:buChar char="•"/>
            </a:pPr>
            <a:r>
              <a:rPr lang="en-US" sz="2200" dirty="0"/>
              <a:t>Reporting Requirements</a:t>
            </a:r>
          </a:p>
          <a:p>
            <a:pPr marL="285750" indent="-285750">
              <a:buFont typeface="Arial" panose="020B0604020202020204" pitchFamily="34" charset="0"/>
              <a:buChar char="•"/>
            </a:pPr>
            <a:r>
              <a:rPr lang="en-US" sz="2200" dirty="0"/>
              <a:t>Tools &amp; Resources</a:t>
            </a:r>
          </a:p>
        </p:txBody>
      </p:sp>
    </p:spTree>
    <p:extLst>
      <p:ext uri="{BB962C8B-B14F-4D97-AF65-F5344CB8AC3E}">
        <p14:creationId xmlns:p14="http://schemas.microsoft.com/office/powerpoint/2010/main" val="285677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IDIS –Activity Completion Screen (HOME)</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20</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6" name="Slide Number Placeholder 3">
            <a:extLst>
              <a:ext uri="{FF2B5EF4-FFF2-40B4-BE49-F238E27FC236}">
                <a16:creationId xmlns:a16="http://schemas.microsoft.com/office/drawing/2014/main" id="{C7746B24-9FA3-E3D5-3AEF-7215BA4788FE}"/>
              </a:ext>
            </a:extLst>
          </p:cNvPr>
          <p:cNvSpPr txBox="1">
            <a:spLocks/>
          </p:cNvSpPr>
          <p:nvPr/>
        </p:nvSpPr>
        <p:spPr>
          <a:xfrm>
            <a:off x="11704320" y="6700995"/>
            <a:ext cx="445914" cy="34357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US">
                <a:solidFill>
                  <a:prstClr val="black">
                    <a:lumMod val="50000"/>
                    <a:lumOff val="50000"/>
                  </a:prstClr>
                </a:solidFill>
                <a:latin typeface="Calibri"/>
              </a:rPr>
              <a:t>Slide </a:t>
            </a:r>
            <a:fld id="{A451EFAF-43CD-4641-8A22-5C9802D3063A}" type="slidenum">
              <a:rPr lang="en-US" smtClean="0">
                <a:solidFill>
                  <a:prstClr val="black">
                    <a:lumMod val="50000"/>
                    <a:lumOff val="50000"/>
                  </a:prstClr>
                </a:solidFill>
                <a:latin typeface="Calibri"/>
              </a:rPr>
              <a:pPr>
                <a:lnSpc>
                  <a:spcPct val="90000"/>
                </a:lnSpc>
                <a:spcAft>
                  <a:spcPts val="600"/>
                </a:spcAft>
                <a:defRPr/>
              </a:pPr>
              <a:t>20</a:t>
            </a:fld>
            <a:endParaRPr lang="en-US">
              <a:solidFill>
                <a:prstClr val="black">
                  <a:lumMod val="50000"/>
                  <a:lumOff val="50000"/>
                </a:prstClr>
              </a:solidFill>
              <a:latin typeface="Calibri"/>
            </a:endParaRPr>
          </a:p>
        </p:txBody>
      </p:sp>
      <p:pic>
        <p:nvPicPr>
          <p:cNvPr id="7" name="Picture 6">
            <a:extLst>
              <a:ext uri="{FF2B5EF4-FFF2-40B4-BE49-F238E27FC236}">
                <a16:creationId xmlns:a16="http://schemas.microsoft.com/office/drawing/2014/main" id="{F7F3B47A-8AEF-E769-8C78-ADDEF002B6EE}"/>
              </a:ext>
            </a:extLst>
          </p:cNvPr>
          <p:cNvPicPr>
            <a:picLocks noChangeAspect="1"/>
          </p:cNvPicPr>
          <p:nvPr/>
        </p:nvPicPr>
        <p:blipFill rotWithShape="1">
          <a:blip r:embed="rId4"/>
          <a:srcRect r="9386"/>
          <a:stretch/>
        </p:blipFill>
        <p:spPr>
          <a:xfrm>
            <a:off x="153373" y="1360050"/>
            <a:ext cx="12038627" cy="5497950"/>
          </a:xfrm>
          <a:prstGeom prst="rect">
            <a:avLst/>
          </a:prstGeom>
        </p:spPr>
      </p:pic>
      <p:sp>
        <p:nvSpPr>
          <p:cNvPr id="8" name="Rectangle 7">
            <a:extLst>
              <a:ext uri="{FF2B5EF4-FFF2-40B4-BE49-F238E27FC236}">
                <a16:creationId xmlns:a16="http://schemas.microsoft.com/office/drawing/2014/main" id="{4A07408A-A5BD-9DFD-34BE-0932092B7E3C}"/>
              </a:ext>
            </a:extLst>
          </p:cNvPr>
          <p:cNvSpPr/>
          <p:nvPr/>
        </p:nvSpPr>
        <p:spPr>
          <a:xfrm>
            <a:off x="127246" y="1602807"/>
            <a:ext cx="4131465" cy="301185"/>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231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IDIS –Activity Completion Screen cont’d</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21</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6" name="Slide Number Placeholder 3">
            <a:extLst>
              <a:ext uri="{FF2B5EF4-FFF2-40B4-BE49-F238E27FC236}">
                <a16:creationId xmlns:a16="http://schemas.microsoft.com/office/drawing/2014/main" id="{C7746B24-9FA3-E3D5-3AEF-7215BA4788FE}"/>
              </a:ext>
            </a:extLst>
          </p:cNvPr>
          <p:cNvSpPr txBox="1">
            <a:spLocks/>
          </p:cNvSpPr>
          <p:nvPr/>
        </p:nvSpPr>
        <p:spPr>
          <a:xfrm>
            <a:off x="11704320" y="6700995"/>
            <a:ext cx="445914" cy="34357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US">
                <a:solidFill>
                  <a:prstClr val="black">
                    <a:lumMod val="50000"/>
                    <a:lumOff val="50000"/>
                  </a:prstClr>
                </a:solidFill>
                <a:latin typeface="Calibri"/>
              </a:rPr>
              <a:t>Slide </a:t>
            </a:r>
            <a:fld id="{A451EFAF-43CD-4641-8A22-5C9802D3063A}" type="slidenum">
              <a:rPr lang="en-US" smtClean="0">
                <a:solidFill>
                  <a:prstClr val="black">
                    <a:lumMod val="50000"/>
                    <a:lumOff val="50000"/>
                  </a:prstClr>
                </a:solidFill>
                <a:latin typeface="Calibri"/>
              </a:rPr>
              <a:pPr>
                <a:lnSpc>
                  <a:spcPct val="90000"/>
                </a:lnSpc>
                <a:spcAft>
                  <a:spcPts val="600"/>
                </a:spcAft>
                <a:defRPr/>
              </a:pPr>
              <a:t>21</a:t>
            </a:fld>
            <a:endParaRPr lang="en-US">
              <a:solidFill>
                <a:prstClr val="black">
                  <a:lumMod val="50000"/>
                  <a:lumOff val="50000"/>
                </a:prstClr>
              </a:solidFill>
              <a:latin typeface="Calibri"/>
            </a:endParaRPr>
          </a:p>
        </p:txBody>
      </p:sp>
      <p:pic>
        <p:nvPicPr>
          <p:cNvPr id="3" name="Picture 2">
            <a:extLst>
              <a:ext uri="{FF2B5EF4-FFF2-40B4-BE49-F238E27FC236}">
                <a16:creationId xmlns:a16="http://schemas.microsoft.com/office/drawing/2014/main" id="{BA8F9D31-B8D1-87CD-79C8-6491225E6273}"/>
              </a:ext>
            </a:extLst>
          </p:cNvPr>
          <p:cNvPicPr>
            <a:picLocks noChangeAspect="1"/>
          </p:cNvPicPr>
          <p:nvPr/>
        </p:nvPicPr>
        <p:blipFill>
          <a:blip r:embed="rId4"/>
          <a:stretch>
            <a:fillRect/>
          </a:stretch>
        </p:blipFill>
        <p:spPr>
          <a:xfrm>
            <a:off x="608808" y="1288976"/>
            <a:ext cx="11602326" cy="5584970"/>
          </a:xfrm>
          <a:prstGeom prst="rect">
            <a:avLst/>
          </a:prstGeom>
        </p:spPr>
      </p:pic>
    </p:spTree>
    <p:extLst>
      <p:ext uri="{BB962C8B-B14F-4D97-AF65-F5344CB8AC3E}">
        <p14:creationId xmlns:p14="http://schemas.microsoft.com/office/powerpoint/2010/main" val="1038153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Section 3 – Opportunity Portal</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22</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6" name="Slide Number Placeholder 3">
            <a:extLst>
              <a:ext uri="{FF2B5EF4-FFF2-40B4-BE49-F238E27FC236}">
                <a16:creationId xmlns:a16="http://schemas.microsoft.com/office/drawing/2014/main" id="{C7746B24-9FA3-E3D5-3AEF-7215BA4788FE}"/>
              </a:ext>
            </a:extLst>
          </p:cNvPr>
          <p:cNvSpPr txBox="1">
            <a:spLocks/>
          </p:cNvSpPr>
          <p:nvPr/>
        </p:nvSpPr>
        <p:spPr>
          <a:xfrm>
            <a:off x="11704320" y="6700995"/>
            <a:ext cx="445914" cy="34357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US">
                <a:solidFill>
                  <a:prstClr val="black">
                    <a:lumMod val="50000"/>
                    <a:lumOff val="50000"/>
                  </a:prstClr>
                </a:solidFill>
                <a:latin typeface="Calibri"/>
              </a:rPr>
              <a:t>Slide </a:t>
            </a:r>
            <a:fld id="{A451EFAF-43CD-4641-8A22-5C9802D3063A}" type="slidenum">
              <a:rPr lang="en-US" smtClean="0">
                <a:solidFill>
                  <a:prstClr val="black">
                    <a:lumMod val="50000"/>
                    <a:lumOff val="50000"/>
                  </a:prstClr>
                </a:solidFill>
                <a:latin typeface="Calibri"/>
              </a:rPr>
              <a:pPr>
                <a:lnSpc>
                  <a:spcPct val="90000"/>
                </a:lnSpc>
                <a:spcAft>
                  <a:spcPts val="600"/>
                </a:spcAft>
                <a:defRPr/>
              </a:pPr>
              <a:t>22</a:t>
            </a:fld>
            <a:endParaRPr lang="en-US">
              <a:solidFill>
                <a:prstClr val="black">
                  <a:lumMod val="50000"/>
                  <a:lumOff val="50000"/>
                </a:prstClr>
              </a:solidFill>
              <a:latin typeface="Calibri"/>
            </a:endParaRPr>
          </a:p>
        </p:txBody>
      </p:sp>
      <p:pic>
        <p:nvPicPr>
          <p:cNvPr id="7" name="Picture 6">
            <a:extLst>
              <a:ext uri="{FF2B5EF4-FFF2-40B4-BE49-F238E27FC236}">
                <a16:creationId xmlns:a16="http://schemas.microsoft.com/office/drawing/2014/main" id="{6BD19C4A-A99D-D89E-8B31-3CA7C396FCF1}"/>
              </a:ext>
            </a:extLst>
          </p:cNvPr>
          <p:cNvPicPr>
            <a:picLocks noChangeAspect="1"/>
          </p:cNvPicPr>
          <p:nvPr/>
        </p:nvPicPr>
        <p:blipFill rotWithShape="1">
          <a:blip r:embed="rId4"/>
          <a:srcRect r="803" b="1472"/>
          <a:stretch/>
        </p:blipFill>
        <p:spPr>
          <a:xfrm>
            <a:off x="2252691" y="1306243"/>
            <a:ext cx="8118570" cy="5551757"/>
          </a:xfrm>
          <a:prstGeom prst="rect">
            <a:avLst/>
          </a:prstGeom>
        </p:spPr>
      </p:pic>
    </p:spTree>
    <p:extLst>
      <p:ext uri="{BB962C8B-B14F-4D97-AF65-F5344CB8AC3E}">
        <p14:creationId xmlns:p14="http://schemas.microsoft.com/office/powerpoint/2010/main" val="1038306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Isosceles Triangle 16">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1" name="Isosceles Triangle 20">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Isosceles Triangle 21">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useBgFill="1">
        <p:nvSpPr>
          <p:cNvPr id="24" name="Rectangle 2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Isosceles Triangle 2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67277D0-2449-4C86-ACC6-115CBE18CD4B}"/>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dirty="0">
                <a:solidFill>
                  <a:schemeClr val="bg1"/>
                </a:solidFill>
              </a:rPr>
              <a:t>Resources</a:t>
            </a:r>
          </a:p>
        </p:txBody>
      </p:sp>
      <p:sp>
        <p:nvSpPr>
          <p:cNvPr id="4" name="Content Placeholder 3">
            <a:extLst>
              <a:ext uri="{FF2B5EF4-FFF2-40B4-BE49-F238E27FC236}">
                <a16:creationId xmlns:a16="http://schemas.microsoft.com/office/drawing/2014/main" id="{C4B4539A-1EE2-4F7A-B9CD-61836CA29DC5}"/>
              </a:ext>
            </a:extLst>
          </p:cNvPr>
          <p:cNvSpPr>
            <a:spLocks noGrp="1"/>
          </p:cNvSpPr>
          <p:nvPr>
            <p:ph sz="half" idx="2"/>
          </p:nvPr>
        </p:nvSpPr>
        <p:spPr>
          <a:xfrm>
            <a:off x="673754" y="2160590"/>
            <a:ext cx="3973943" cy="3440110"/>
          </a:xfrm>
        </p:spPr>
        <p:txBody>
          <a:bodyPr vert="horz" lIns="91440" tIns="45720" rIns="91440" bIns="45720" rtlCol="0">
            <a:normAutofit/>
          </a:bodyPr>
          <a:lstStyle/>
          <a:p>
            <a:pPr marL="0" indent="0">
              <a:lnSpc>
                <a:spcPct val="90000"/>
              </a:lnSpc>
            </a:pPr>
            <a:endParaRPr lang="en-US" sz="1400" dirty="0">
              <a:solidFill>
                <a:schemeClr val="bg1"/>
              </a:solidFill>
            </a:endParaRPr>
          </a:p>
          <a:p>
            <a:pPr>
              <a:lnSpc>
                <a:spcPct val="90000"/>
              </a:lnSpc>
            </a:pPr>
            <a:endParaRPr lang="en-US" sz="1400" dirty="0">
              <a:solidFill>
                <a:schemeClr val="bg1"/>
              </a:solidFill>
            </a:endParaRPr>
          </a:p>
        </p:txBody>
      </p:sp>
      <p:sp>
        <p:nvSpPr>
          <p:cNvPr id="30" name="Isosceles Triangle 2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2" descr="A logo for a company&#10;&#10;Description automatically generated">
            <a:extLst>
              <a:ext uri="{FF2B5EF4-FFF2-40B4-BE49-F238E27FC236}">
                <a16:creationId xmlns:a16="http://schemas.microsoft.com/office/drawing/2014/main" id="{90C9F82F-BC97-FA44-461D-B67C351CD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9112" y="5882886"/>
            <a:ext cx="1698968" cy="788578"/>
          </a:xfrm>
          <a:prstGeom prst="rect">
            <a:avLst/>
          </a:prstGeom>
        </p:spPr>
      </p:pic>
      <p:sp>
        <p:nvSpPr>
          <p:cNvPr id="5" name="TextBox 4">
            <a:extLst>
              <a:ext uri="{FF2B5EF4-FFF2-40B4-BE49-F238E27FC236}">
                <a16:creationId xmlns:a16="http://schemas.microsoft.com/office/drawing/2014/main" id="{EC30AF46-67F4-5666-8DEF-6FA95E8FF327}"/>
              </a:ext>
            </a:extLst>
          </p:cNvPr>
          <p:cNvSpPr txBox="1"/>
          <p:nvPr/>
        </p:nvSpPr>
        <p:spPr>
          <a:xfrm>
            <a:off x="5589292" y="1258349"/>
            <a:ext cx="6632328" cy="3693319"/>
          </a:xfrm>
          <a:prstGeom prst="rect">
            <a:avLst/>
          </a:prstGeom>
          <a:noFill/>
        </p:spPr>
        <p:txBody>
          <a:bodyPr wrap="none" rtlCol="0">
            <a:spAutoFit/>
          </a:bodyPr>
          <a:lstStyle/>
          <a:p>
            <a:pPr>
              <a:defRPr/>
            </a:pPr>
            <a:r>
              <a:rPr lang="en-US" sz="1800" dirty="0">
                <a:solidFill>
                  <a:prstClr val="black"/>
                </a:solidFill>
                <a:hlinkClick r:id="rId4"/>
              </a:rPr>
              <a:t>Section 3 Final Rule </a:t>
            </a:r>
            <a:r>
              <a:rPr lang="en-US" sz="1800" dirty="0">
                <a:solidFill>
                  <a:prstClr val="black"/>
                </a:solidFill>
              </a:rPr>
              <a:t>(September 29, 2020)</a:t>
            </a:r>
          </a:p>
          <a:p>
            <a:pPr>
              <a:defRPr/>
            </a:pPr>
            <a:r>
              <a:rPr lang="en-US" sz="1800" dirty="0">
                <a:solidFill>
                  <a:prstClr val="black"/>
                </a:solidFill>
                <a:hlinkClick r:id="rId5"/>
              </a:rPr>
              <a:t>Section 3 Benchmarks</a:t>
            </a:r>
            <a:r>
              <a:rPr lang="en-US" sz="1800" dirty="0">
                <a:solidFill>
                  <a:prstClr val="black"/>
                </a:solidFill>
              </a:rPr>
              <a:t> (September 29, 2020)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Frequently Asked Questions for Section 3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(March 25,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The New Section 3 Rule (24 C.F.R. Part 75) and RAD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(March 16,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panose="020F0502020204030204"/>
                <a:hlinkClick r:id="rId8"/>
              </a:rPr>
              <a:t>IDIS FAQs </a:t>
            </a:r>
            <a:r>
              <a:rPr lang="en-US" sz="1800" dirty="0">
                <a:solidFill>
                  <a:prstClr val="black"/>
                </a:solidFill>
                <a:latin typeface="Calibri" panose="020F0502020204030204"/>
              </a:rPr>
              <a:t>(October 18, 2021)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Section 3 Homepage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Section 3 Opportunity Portal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panose="020F0502020204030204"/>
                <a:hlinkClick r:id="rId11"/>
              </a:rPr>
              <a:t>HUD Exchange – Section 3</a:t>
            </a:r>
            <a:endParaRPr lang="en-US" sz="1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Section3@hud.gov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general Section 3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3"/>
              </a:rPr>
              <a:t>Sec3Biz@hud.gov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Section 3 Business Registry questions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38734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7B41-E1F5-459C-A249-BB8922499BB7}"/>
              </a:ext>
            </a:extLst>
          </p:cNvPr>
          <p:cNvSpPr>
            <a:spLocks noGrp="1"/>
          </p:cNvSpPr>
          <p:nvPr>
            <p:ph type="title"/>
          </p:nvPr>
        </p:nvSpPr>
        <p:spPr/>
        <p:txBody>
          <a:bodyPr>
            <a:normAutofit fontScale="90000"/>
          </a:bodyPr>
          <a:lstStyle/>
          <a:p>
            <a:pPr algn="ctr"/>
            <a:r>
              <a:rPr lang="en-US" sz="5400" dirty="0"/>
              <a:t>Thank You!</a:t>
            </a:r>
            <a:br>
              <a:rPr lang="en-US" sz="5400" dirty="0"/>
            </a:br>
            <a:br>
              <a:rPr lang="en-US" sz="5400" dirty="0"/>
            </a:br>
            <a:br>
              <a:rPr lang="en-US" sz="5400" dirty="0"/>
            </a:br>
            <a:r>
              <a:rPr lang="en-US" sz="3300" dirty="0"/>
              <a:t>Contact:</a:t>
            </a:r>
            <a:br>
              <a:rPr lang="en-US" sz="3300" dirty="0"/>
            </a:br>
            <a:br>
              <a:rPr lang="en-US" sz="3300" dirty="0"/>
            </a:br>
            <a:r>
              <a:rPr lang="en-US" sz="3300" dirty="0"/>
              <a:t>Sherry Zou</a:t>
            </a:r>
            <a:br>
              <a:rPr lang="en-US" sz="3300" dirty="0"/>
            </a:br>
            <a:r>
              <a:rPr lang="en-US" sz="3300" dirty="0"/>
              <a:t>szou@quincyma.gov</a:t>
            </a:r>
          </a:p>
        </p:txBody>
      </p:sp>
      <p:sp>
        <p:nvSpPr>
          <p:cNvPr id="3" name="Slide Number Placeholder 2">
            <a:extLst>
              <a:ext uri="{FF2B5EF4-FFF2-40B4-BE49-F238E27FC236}">
                <a16:creationId xmlns:a16="http://schemas.microsoft.com/office/drawing/2014/main" id="{7424F5BA-7154-4323-9F2C-6BF1A406CB32}"/>
              </a:ext>
            </a:extLst>
          </p:cNvPr>
          <p:cNvSpPr>
            <a:spLocks noGrp="1"/>
          </p:cNvSpPr>
          <p:nvPr>
            <p:ph type="sldNum" sz="quarter" idx="12"/>
          </p:nvPr>
        </p:nvSpPr>
        <p:spPr/>
        <p:txBody>
          <a:bodyPr/>
          <a:lstStyle/>
          <a:p>
            <a:fld id="{2CF8FB2B-0834-4E69-81CF-5D187DC0C246}" type="slidenum">
              <a:rPr lang="en-US" smtClean="0"/>
              <a:t>24</a:t>
            </a:fld>
            <a:endParaRPr lang="en-US" dirty="0"/>
          </a:p>
        </p:txBody>
      </p:sp>
      <p:pic>
        <p:nvPicPr>
          <p:cNvPr id="4" name="Picture 3" descr="A logo for a company&#10;&#10;Description automatically generated">
            <a:extLst>
              <a:ext uri="{FF2B5EF4-FFF2-40B4-BE49-F238E27FC236}">
                <a16:creationId xmlns:a16="http://schemas.microsoft.com/office/drawing/2014/main" id="{CF3A84AC-2983-02D0-0465-C3DAB44C8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49" y="5854111"/>
            <a:ext cx="1698968" cy="788578"/>
          </a:xfrm>
          <a:prstGeom prst="rect">
            <a:avLst/>
          </a:prstGeom>
        </p:spPr>
      </p:pic>
    </p:spTree>
    <p:extLst>
      <p:ext uri="{BB962C8B-B14F-4D97-AF65-F5344CB8AC3E}">
        <p14:creationId xmlns:p14="http://schemas.microsoft.com/office/powerpoint/2010/main" val="1095414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The Authority</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3</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graphicFrame>
        <p:nvGraphicFramePr>
          <p:cNvPr id="10" name="Diagram 9" descr="A smaller version of the four boxes from the previous slide.">
            <a:extLst>
              <a:ext uri="{FF2B5EF4-FFF2-40B4-BE49-F238E27FC236}">
                <a16:creationId xmlns:a16="http://schemas.microsoft.com/office/drawing/2014/main" id="{3551638B-23BB-6C84-90EA-56313CA0707E}"/>
              </a:ext>
            </a:extLst>
          </p:cNvPr>
          <p:cNvGraphicFramePr/>
          <p:nvPr>
            <p:extLst>
              <p:ext uri="{D42A27DB-BD31-4B8C-83A1-F6EECF244321}">
                <p14:modId xmlns:p14="http://schemas.microsoft.com/office/powerpoint/2010/main" val="1997177836"/>
              </p:ext>
            </p:extLst>
          </p:nvPr>
        </p:nvGraphicFramePr>
        <p:xfrm>
          <a:off x="677334" y="1232484"/>
          <a:ext cx="8267606" cy="452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6497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The Purpose</a:t>
            </a:r>
          </a:p>
        </p:txBody>
      </p:sp>
      <p:sp>
        <p:nvSpPr>
          <p:cNvPr id="3" name="Content Placeholder 2">
            <a:extLst>
              <a:ext uri="{FF2B5EF4-FFF2-40B4-BE49-F238E27FC236}">
                <a16:creationId xmlns:a16="http://schemas.microsoft.com/office/drawing/2014/main" id="{F0D3F11C-7E6B-4F85-BD43-859AC9FB3917}"/>
              </a:ext>
            </a:extLst>
          </p:cNvPr>
          <p:cNvSpPr>
            <a:spLocks noGrp="1"/>
          </p:cNvSpPr>
          <p:nvPr>
            <p:ph idx="1"/>
          </p:nvPr>
        </p:nvSpPr>
        <p:spPr>
          <a:xfrm>
            <a:off x="533627" y="2045494"/>
            <a:ext cx="8596668" cy="3880773"/>
          </a:xfrm>
        </p:spPr>
        <p:txBody>
          <a:bodyPr>
            <a:normAutofit/>
          </a:bodyPr>
          <a:lstStyle/>
          <a:p>
            <a:pPr marL="457200" lvl="1" indent="0">
              <a:buNone/>
            </a:pPr>
            <a:endParaRPr lang="en-US" sz="2000" dirty="0"/>
          </a:p>
          <a:p>
            <a:pPr lvl="1">
              <a:buFont typeface="Wingdings" panose="05000000000000000000" pitchFamily="2" charset="2"/>
              <a:buChar char="§"/>
            </a:pPr>
            <a:endParaRPr lang="en-US" sz="2000" dirty="0"/>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4</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6" name="TextBox 5">
            <a:extLst>
              <a:ext uri="{FF2B5EF4-FFF2-40B4-BE49-F238E27FC236}">
                <a16:creationId xmlns:a16="http://schemas.microsoft.com/office/drawing/2014/main" id="{5ABC5F9C-726D-D0F1-D015-13C100FEE2FB}"/>
              </a:ext>
            </a:extLst>
          </p:cNvPr>
          <p:cNvSpPr txBox="1"/>
          <p:nvPr/>
        </p:nvSpPr>
        <p:spPr>
          <a:xfrm>
            <a:off x="553723" y="4559459"/>
            <a:ext cx="10008100" cy="1477328"/>
          </a:xfrm>
          <a:prstGeom prst="rect">
            <a:avLst/>
          </a:prstGeom>
          <a:noFill/>
        </p:spPr>
        <p:txBody>
          <a:bodyPr wrap="square" rtlCol="0">
            <a:spAutoFit/>
          </a:bodyPr>
          <a:lstStyle/>
          <a:p>
            <a:r>
              <a:rPr lang="en-US" dirty="0">
                <a:latin typeface="Abadi Extra Light" panose="020B0204020104020204" pitchFamily="34" charset="0"/>
              </a:rPr>
              <a:t>To ensure that the employment and other economic opportunities generated by Federal financial assistance for housing and community development programs shall, to the greatest extent feasible, be directed toward low- and very low-income persons, particularly those who are recipients of government assistance for housing.</a:t>
            </a:r>
          </a:p>
          <a:p>
            <a:pPr algn="r"/>
            <a:br>
              <a:rPr lang="en-US" dirty="0">
                <a:latin typeface="Abadi Extra Light" panose="020B0204020104020204" pitchFamily="34" charset="0"/>
              </a:rPr>
            </a:br>
            <a:r>
              <a:rPr lang="en-US" dirty="0">
                <a:latin typeface="Abadi" panose="020B0604020104020204" pitchFamily="34" charset="0"/>
              </a:rPr>
              <a:t>Section 3 of the Housing and Urban Development Act of 1968</a:t>
            </a:r>
          </a:p>
        </p:txBody>
      </p:sp>
      <p:grpSp>
        <p:nvGrpSpPr>
          <p:cNvPr id="7" name="Group 6" descr="Progression of photos: HUD logo with an arrow toward &quot;organizations&quot; on a photo of people meeting with an arrow toward &quot;residents&quot; on a photo of a couple talking with an arrow to &quot;self-sufficiency&quot; on a photo of rowhomes">
            <a:extLst>
              <a:ext uri="{FF2B5EF4-FFF2-40B4-BE49-F238E27FC236}">
                <a16:creationId xmlns:a16="http://schemas.microsoft.com/office/drawing/2014/main" id="{A40B4732-AC44-8BED-141B-F04DC9AE01D6}"/>
              </a:ext>
            </a:extLst>
          </p:cNvPr>
          <p:cNvGrpSpPr/>
          <p:nvPr/>
        </p:nvGrpSpPr>
        <p:grpSpPr>
          <a:xfrm>
            <a:off x="344453" y="1270000"/>
            <a:ext cx="11170213" cy="3128770"/>
            <a:chOff x="441451" y="2217801"/>
            <a:chExt cx="11170213" cy="3128770"/>
          </a:xfrm>
        </p:grpSpPr>
        <p:sp>
          <p:nvSpPr>
            <p:cNvPr id="8" name="Rectangle 7" descr="Rowhomes">
              <a:extLst>
                <a:ext uri="{FF2B5EF4-FFF2-40B4-BE49-F238E27FC236}">
                  <a16:creationId xmlns:a16="http://schemas.microsoft.com/office/drawing/2014/main" id="{0CDB705F-9B6D-AB32-3526-4B10E1D78A53}"/>
                </a:ext>
              </a:extLst>
            </p:cNvPr>
            <p:cNvSpPr/>
            <p:nvPr/>
          </p:nvSpPr>
          <p:spPr>
            <a:xfrm>
              <a:off x="8054849" y="2278675"/>
              <a:ext cx="3556815" cy="3008376"/>
            </a:xfrm>
            <a:prstGeom prst="rect">
              <a:avLst/>
            </a:prstGeom>
            <a:blipFill dpi="0" rotWithShape="1">
              <a:blip r:embed="rId4">
                <a:alphaModFix amt="3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eople sit in folding chairs talking in a room with brochures and pamphlets on a counter">
              <a:extLst>
                <a:ext uri="{FF2B5EF4-FFF2-40B4-BE49-F238E27FC236}">
                  <a16:creationId xmlns:a16="http://schemas.microsoft.com/office/drawing/2014/main" id="{32893E0A-DAAC-07A8-4DF1-4423FF7EBFC9}"/>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a:stretch/>
          </p:blipFill>
          <p:spPr>
            <a:xfrm>
              <a:off x="1702509" y="2278767"/>
              <a:ext cx="4520361" cy="3014516"/>
            </a:xfrm>
            <a:prstGeom prst="rect">
              <a:avLst/>
            </a:prstGeom>
          </p:spPr>
        </p:pic>
        <p:sp>
          <p:nvSpPr>
            <p:cNvPr id="10" name="TextBox 9">
              <a:extLst>
                <a:ext uri="{FF2B5EF4-FFF2-40B4-BE49-F238E27FC236}">
                  <a16:creationId xmlns:a16="http://schemas.microsoft.com/office/drawing/2014/main" id="{9CA195F8-B010-AE61-973A-B8B41FAF3472}"/>
                </a:ext>
              </a:extLst>
            </p:cNvPr>
            <p:cNvSpPr txBox="1"/>
            <p:nvPr/>
          </p:nvSpPr>
          <p:spPr>
            <a:xfrm>
              <a:off x="3011607" y="3607044"/>
              <a:ext cx="2599294" cy="369332"/>
            </a:xfrm>
            <a:prstGeom prst="rect">
              <a:avLst/>
            </a:prstGeom>
            <a:noFill/>
          </p:spPr>
          <p:txBody>
            <a:bodyPr wrap="square" rtlCol="0">
              <a:spAutoFit/>
            </a:bodyPr>
            <a:lstStyle/>
            <a:p>
              <a:pPr algn="ctr"/>
              <a:r>
                <a:rPr lang="en-US">
                  <a:latin typeface="Abadi" panose="020B0604020104020204" pitchFamily="34" charset="0"/>
                </a:rPr>
                <a:t>Organizations</a:t>
              </a:r>
              <a:endParaRPr lang="en-US" sz="1400">
                <a:latin typeface="Abadi Extra Light" panose="020B0204020104020204" pitchFamily="34" charset="0"/>
              </a:endParaRPr>
            </a:p>
          </p:txBody>
        </p:sp>
        <p:sp>
          <p:nvSpPr>
            <p:cNvPr id="11" name="Arrow: Pentagon 10">
              <a:extLst>
                <a:ext uri="{FF2B5EF4-FFF2-40B4-BE49-F238E27FC236}">
                  <a16:creationId xmlns:a16="http://schemas.microsoft.com/office/drawing/2014/main" id="{6503DD26-DABE-7DC1-36A2-C8B92FE3C578}"/>
                </a:ext>
                <a:ext uri="{C183D7F6-B498-43B3-948B-1728B52AA6E4}">
                  <adec:decorative xmlns:adec="http://schemas.microsoft.com/office/drawing/2017/decorative" val="1"/>
                </a:ext>
              </a:extLst>
            </p:cNvPr>
            <p:cNvSpPr/>
            <p:nvPr/>
          </p:nvSpPr>
          <p:spPr>
            <a:xfrm>
              <a:off x="441451" y="2219323"/>
              <a:ext cx="2263649" cy="3127248"/>
            </a:xfrm>
            <a:prstGeom prst="homePlate">
              <a:avLst>
                <a:gd name="adj" fmla="val 48913"/>
              </a:avLst>
            </a:prstGeom>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descr="An older couple">
              <a:extLst>
                <a:ext uri="{FF2B5EF4-FFF2-40B4-BE49-F238E27FC236}">
                  <a16:creationId xmlns:a16="http://schemas.microsoft.com/office/drawing/2014/main" id="{E14B54A0-791C-97A5-A3E9-7B64643752EB}"/>
                </a:ext>
              </a:extLst>
            </p:cNvPr>
            <p:cNvSpPr/>
            <p:nvPr/>
          </p:nvSpPr>
          <p:spPr>
            <a:xfrm>
              <a:off x="4967210" y="2217801"/>
              <a:ext cx="4343300" cy="3127248"/>
            </a:xfrm>
            <a:prstGeom prst="chevron">
              <a:avLst>
                <a:gd name="adj" fmla="val 35044"/>
              </a:avLst>
            </a:prstGeom>
            <a:blipFill dpi="0" rotWithShape="1">
              <a:blip r:embed="rId6">
                <a:alphaModFix/>
              </a:blip>
              <a:srcRect/>
              <a:stretch>
                <a:fillRect/>
              </a:stretch>
            </a:blip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E2632FAC-D6C6-A9BB-C183-B174158944A4}"/>
                </a:ext>
              </a:extLst>
            </p:cNvPr>
            <p:cNvSpPr txBox="1"/>
            <p:nvPr/>
          </p:nvSpPr>
          <p:spPr>
            <a:xfrm>
              <a:off x="6476590" y="3607044"/>
              <a:ext cx="2008390" cy="369332"/>
            </a:xfrm>
            <a:prstGeom prst="rect">
              <a:avLst/>
            </a:prstGeom>
            <a:noFill/>
          </p:spPr>
          <p:txBody>
            <a:bodyPr wrap="square" rtlCol="0">
              <a:spAutoFit/>
            </a:bodyPr>
            <a:lstStyle/>
            <a:p>
              <a:pPr algn="ctr"/>
              <a:r>
                <a:rPr lang="en-US">
                  <a:solidFill>
                    <a:schemeClr val="bg1"/>
                  </a:solidFill>
                  <a:latin typeface="Abadi" panose="020B0604020104020204" pitchFamily="34" charset="0"/>
                </a:rPr>
                <a:t>Residents</a:t>
              </a:r>
              <a:endParaRPr lang="en-US" sz="1400">
                <a:solidFill>
                  <a:schemeClr val="bg1"/>
                </a:solidFill>
                <a:latin typeface="Abadi Extra Light" panose="020B0204020104020204" pitchFamily="34" charset="0"/>
              </a:endParaRPr>
            </a:p>
          </p:txBody>
        </p:sp>
        <p:sp>
          <p:nvSpPr>
            <p:cNvPr id="15" name="TextBox 14">
              <a:extLst>
                <a:ext uri="{FF2B5EF4-FFF2-40B4-BE49-F238E27FC236}">
                  <a16:creationId xmlns:a16="http://schemas.microsoft.com/office/drawing/2014/main" id="{F8E78927-5FB7-24D2-AE16-2057F01C617E}"/>
                </a:ext>
              </a:extLst>
            </p:cNvPr>
            <p:cNvSpPr txBox="1"/>
            <p:nvPr/>
          </p:nvSpPr>
          <p:spPr>
            <a:xfrm>
              <a:off x="9427094" y="3607044"/>
              <a:ext cx="2008390" cy="369332"/>
            </a:xfrm>
            <a:prstGeom prst="rect">
              <a:avLst/>
            </a:prstGeom>
            <a:noFill/>
          </p:spPr>
          <p:txBody>
            <a:bodyPr wrap="square" rtlCol="0">
              <a:spAutoFit/>
            </a:bodyPr>
            <a:lstStyle/>
            <a:p>
              <a:pPr algn="ctr"/>
              <a:r>
                <a:rPr lang="en-US">
                  <a:latin typeface="Abadi" panose="020B0604020104020204" pitchFamily="34" charset="0"/>
                </a:rPr>
                <a:t>Self-Sufficiency</a:t>
              </a:r>
              <a:endParaRPr lang="en-US" sz="1400">
                <a:latin typeface="Abadi Extra Light" panose="020B0204020104020204" pitchFamily="34" charset="0"/>
              </a:endParaRPr>
            </a:p>
          </p:txBody>
        </p:sp>
      </p:grpSp>
    </p:spTree>
    <p:extLst>
      <p:ext uri="{BB962C8B-B14F-4D97-AF65-F5344CB8AC3E}">
        <p14:creationId xmlns:p14="http://schemas.microsoft.com/office/powerpoint/2010/main" val="1875358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The Purpose</a:t>
            </a:r>
          </a:p>
        </p:txBody>
      </p:sp>
      <p:sp>
        <p:nvSpPr>
          <p:cNvPr id="3" name="Content Placeholder 2">
            <a:extLst>
              <a:ext uri="{FF2B5EF4-FFF2-40B4-BE49-F238E27FC236}">
                <a16:creationId xmlns:a16="http://schemas.microsoft.com/office/drawing/2014/main" id="{F0D3F11C-7E6B-4F85-BD43-859AC9FB3917}"/>
              </a:ext>
            </a:extLst>
          </p:cNvPr>
          <p:cNvSpPr>
            <a:spLocks noGrp="1"/>
          </p:cNvSpPr>
          <p:nvPr>
            <p:ph idx="1"/>
          </p:nvPr>
        </p:nvSpPr>
        <p:spPr>
          <a:xfrm>
            <a:off x="533627" y="2045494"/>
            <a:ext cx="8596668" cy="3880773"/>
          </a:xfrm>
        </p:spPr>
        <p:txBody>
          <a:bodyPr>
            <a:normAutofit/>
          </a:bodyPr>
          <a:lstStyle/>
          <a:p>
            <a:pPr marL="457200" lvl="1" indent="0">
              <a:buNone/>
            </a:pPr>
            <a:endParaRPr lang="en-US" sz="2000" dirty="0"/>
          </a:p>
          <a:p>
            <a:pPr lvl="1">
              <a:buFont typeface="Wingdings" panose="05000000000000000000" pitchFamily="2" charset="2"/>
              <a:buChar char="§"/>
            </a:pPr>
            <a:endParaRPr lang="en-US" sz="2000" dirty="0"/>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5</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24" name="Title 4">
            <a:extLst>
              <a:ext uri="{FF2B5EF4-FFF2-40B4-BE49-F238E27FC236}">
                <a16:creationId xmlns:a16="http://schemas.microsoft.com/office/drawing/2014/main" id="{3C1F8571-697E-4E3A-20FF-AE9CCE2B1396}"/>
              </a:ext>
            </a:extLst>
          </p:cNvPr>
          <p:cNvSpPr txBox="1">
            <a:spLocks/>
          </p:cNvSpPr>
          <p:nvPr/>
        </p:nvSpPr>
        <p:spPr>
          <a:xfrm rot="16200000">
            <a:off x="5091694" y="-695974"/>
            <a:ext cx="1325563" cy="1079182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350" dirty="0">
                <a:latin typeface="Abadi" panose="020B0604020104020204" pitchFamily="34" charset="0"/>
              </a:rPr>
              <a:t>administration, management, clerical support, construction: </a:t>
            </a:r>
            <a:r>
              <a:rPr lang="en-US" sz="1350" dirty="0">
                <a:latin typeface="Abadi Extra Light" panose="020B0204020104020204" pitchFamily="34" charset="0"/>
              </a:rPr>
              <a:t>accounting, architecture, appliance</a:t>
            </a:r>
            <a:br>
              <a:rPr lang="en-US" sz="1350" dirty="0">
                <a:latin typeface="Abadi Extra Light" panose="020B0204020104020204" pitchFamily="34" charset="0"/>
              </a:rPr>
            </a:br>
            <a:r>
              <a:rPr lang="en-US" sz="1350" dirty="0">
                <a:latin typeface="Abadi Extra Light" panose="020B0204020104020204" pitchFamily="34" charset="0"/>
              </a:rPr>
              <a:t>repair, bookkeeping, bricklaying, carpentry, </a:t>
            </a:r>
            <a:br>
              <a:rPr lang="en-US" sz="1350" dirty="0">
                <a:latin typeface="Abadi Extra Light" panose="020B0204020104020204" pitchFamily="34" charset="0"/>
              </a:rPr>
            </a:br>
            <a:r>
              <a:rPr lang="en-US" sz="1350" dirty="0">
                <a:latin typeface="Abadi Extra Light" panose="020B0204020104020204" pitchFamily="34" charset="0"/>
              </a:rPr>
              <a:t>carpet installation, catering, cement/ masonry, computer/ information, demolition, drywall, electrical, elevator construction, engineering, fencing, </a:t>
            </a:r>
          </a:p>
          <a:p>
            <a:pPr>
              <a:lnSpc>
                <a:spcPct val="100000"/>
              </a:lnSpc>
            </a:pPr>
            <a:r>
              <a:rPr lang="en-US" sz="1350" dirty="0">
                <a:latin typeface="Abadi Extra Light" panose="020B0204020104020204" pitchFamily="34" charset="0"/>
              </a:rPr>
              <a:t>florists, </a:t>
            </a:r>
          </a:p>
          <a:p>
            <a:pPr>
              <a:lnSpc>
                <a:spcPct val="100000"/>
              </a:lnSpc>
            </a:pPr>
            <a:r>
              <a:rPr lang="en-US" sz="1350" dirty="0">
                <a:latin typeface="Abadi Extra Light" panose="020B0204020104020204" pitchFamily="34" charset="0"/>
              </a:rPr>
              <a:t>Heating/HVAC, </a:t>
            </a:r>
          </a:p>
          <a:p>
            <a:pPr>
              <a:lnSpc>
                <a:spcPct val="100000"/>
              </a:lnSpc>
            </a:pPr>
            <a:r>
              <a:rPr lang="en-US" sz="1350" dirty="0">
                <a:latin typeface="Abadi Extra Light" panose="020B0204020104020204" pitchFamily="34" charset="0"/>
              </a:rPr>
              <a:t>iron works, janitorial, landscaping, lawncare, </a:t>
            </a:r>
            <a:br>
              <a:rPr lang="en-US" sz="1350" dirty="0">
                <a:latin typeface="Abadi Extra Light" panose="020B0204020104020204" pitchFamily="34" charset="0"/>
              </a:rPr>
            </a:br>
            <a:r>
              <a:rPr lang="en-US" sz="1350" dirty="0">
                <a:latin typeface="Abadi Extra Light" panose="020B0204020104020204" pitchFamily="34" charset="0"/>
              </a:rPr>
              <a:t>legal, </a:t>
            </a:r>
            <a:br>
              <a:rPr lang="en-US" sz="1350" dirty="0">
                <a:latin typeface="Abadi Extra Light" panose="020B0204020104020204" pitchFamily="34" charset="0"/>
              </a:rPr>
            </a:br>
            <a:r>
              <a:rPr lang="en-US" sz="1350" dirty="0">
                <a:latin typeface="Abadi Extra Light" panose="020B0204020104020204" pitchFamily="34" charset="0"/>
              </a:rPr>
              <a:t>machine operation, maintenance, manufacturing, marketing, painting, </a:t>
            </a:r>
          </a:p>
          <a:p>
            <a:pPr>
              <a:lnSpc>
                <a:spcPct val="100000"/>
              </a:lnSpc>
            </a:pPr>
            <a:r>
              <a:rPr lang="en-US" sz="1350" dirty="0">
                <a:latin typeface="Abadi Extra Light" panose="020B0204020104020204" pitchFamily="34" charset="0"/>
              </a:rPr>
              <a:t>payroll, photography, plastering, plumbing, printing, purchasing, research, surveying, </a:t>
            </a:r>
          </a:p>
          <a:p>
            <a:pPr>
              <a:lnSpc>
                <a:spcPct val="100000"/>
              </a:lnSpc>
            </a:pPr>
            <a:r>
              <a:rPr lang="en-US" sz="1350" dirty="0">
                <a:latin typeface="Abadi Extra Light" panose="020B0204020104020204" pitchFamily="34" charset="0"/>
              </a:rPr>
              <a:t>tile </a:t>
            </a:r>
          </a:p>
          <a:p>
            <a:pPr>
              <a:lnSpc>
                <a:spcPct val="100000"/>
              </a:lnSpc>
            </a:pPr>
            <a:r>
              <a:rPr lang="en-US" sz="1350" dirty="0">
                <a:latin typeface="Abadi Extra Light" panose="020B0204020104020204" pitchFamily="34" charset="0"/>
              </a:rPr>
              <a:t>setting, transportation, welding,</a:t>
            </a:r>
          </a:p>
          <a:p>
            <a:pPr>
              <a:lnSpc>
                <a:spcPct val="100000"/>
              </a:lnSpc>
            </a:pPr>
            <a:r>
              <a:rPr lang="en-US" sz="1350" dirty="0">
                <a:latin typeface="Abadi Extra Light" panose="020B0204020104020204" pitchFamily="34" charset="0"/>
              </a:rPr>
              <a:t>word </a:t>
            </a:r>
          </a:p>
          <a:p>
            <a:pPr>
              <a:lnSpc>
                <a:spcPct val="100000"/>
              </a:lnSpc>
            </a:pPr>
            <a:r>
              <a:rPr lang="en-US" sz="1350" dirty="0">
                <a:latin typeface="Abadi Extra Light" panose="020B0204020104020204" pitchFamily="34" charset="0"/>
              </a:rPr>
              <a:t>processing</a:t>
            </a:r>
          </a:p>
        </p:txBody>
      </p:sp>
      <p:sp>
        <p:nvSpPr>
          <p:cNvPr id="25" name="Rectangle 24">
            <a:extLst>
              <a:ext uri="{FF2B5EF4-FFF2-40B4-BE49-F238E27FC236}">
                <a16:creationId xmlns:a16="http://schemas.microsoft.com/office/drawing/2014/main" id="{E47EEAB9-911A-018C-A8AA-8043AC9F7272}"/>
              </a:ext>
              <a:ext uri="{C183D7F6-B498-43B3-948B-1728B52AA6E4}">
                <adec:decorative xmlns:adec="http://schemas.microsoft.com/office/drawing/2017/decorative" val="1"/>
              </a:ext>
            </a:extLst>
          </p:cNvPr>
          <p:cNvSpPr/>
          <p:nvPr/>
        </p:nvSpPr>
        <p:spPr>
          <a:xfrm>
            <a:off x="268075" y="5362720"/>
            <a:ext cx="10972800" cy="182880"/>
          </a:xfrm>
          <a:prstGeom prst="rect">
            <a:avLst/>
          </a:prstGeom>
          <a:solidFill>
            <a:srgbClr val="56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DE112582-36DC-143E-CF59-480BCA090B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0165" y="1320110"/>
            <a:ext cx="2749357" cy="1856791"/>
          </a:xfrm>
          <a:prstGeom prst="rect">
            <a:avLst/>
          </a:prstGeom>
          <a:noFill/>
          <a:effectLst>
            <a:glow rad="127000">
              <a:schemeClr val="accent1"/>
            </a:glow>
            <a:outerShdw blurRad="50800" dist="50800" dir="5400000" algn="ctr" rotWithShape="0">
              <a:schemeClr val="accent1">
                <a:lumMod val="40000"/>
                <a:lumOff val="60000"/>
              </a:schemeClr>
            </a:outerShdw>
          </a:effectLst>
        </p:spPr>
      </p:pic>
      <p:pic>
        <p:nvPicPr>
          <p:cNvPr id="27" name="Picture 26" descr="Students taking notes in a classroom">
            <a:extLst>
              <a:ext uri="{FF2B5EF4-FFF2-40B4-BE49-F238E27FC236}">
                <a16:creationId xmlns:a16="http://schemas.microsoft.com/office/drawing/2014/main" id="{563EC3FB-62CB-65F0-AD47-9A26A742B580}"/>
              </a:ext>
            </a:extLst>
          </p:cNvPr>
          <p:cNvPicPr/>
          <p:nvPr/>
        </p:nvPicPr>
        <p:blipFill>
          <a:blip r:embed="rId5">
            <a:extLst>
              <a:ext uri="{28A0092B-C50C-407E-A947-70E740481C1C}">
                <a14:useLocalDpi xmlns:a14="http://schemas.microsoft.com/office/drawing/2010/main" val="0"/>
              </a:ext>
            </a:extLst>
          </a:blip>
          <a:srcRect t="137" b="137"/>
          <a:stretch/>
        </p:blipFill>
        <p:spPr>
          <a:xfrm>
            <a:off x="4301395" y="1323287"/>
            <a:ext cx="2590165" cy="1853614"/>
          </a:xfrm>
          <a:prstGeom prst="rect">
            <a:avLst/>
          </a:prstGeom>
          <a:effectLst>
            <a:glow rad="127000">
              <a:schemeClr val="accent6"/>
            </a:glow>
            <a:outerShdw blurRad="50800" dist="50800" dir="5400000" algn="ctr" rotWithShape="0">
              <a:schemeClr val="accent6"/>
            </a:outerShdw>
          </a:effectLst>
        </p:spPr>
      </p:pic>
      <p:pic>
        <p:nvPicPr>
          <p:cNvPr id="28" name="Picture 27" descr="Close-up of blueprints">
            <a:extLst>
              <a:ext uri="{FF2B5EF4-FFF2-40B4-BE49-F238E27FC236}">
                <a16:creationId xmlns:a16="http://schemas.microsoft.com/office/drawing/2014/main" id="{4D5AA09A-FD5F-0FF0-3206-98584A350AEA}"/>
              </a:ext>
            </a:extLst>
          </p:cNvPr>
          <p:cNvPicPr/>
          <p:nvPr/>
        </p:nvPicPr>
        <p:blipFill>
          <a:blip r:embed="rId6" cstate="print">
            <a:extLst>
              <a:ext uri="{28A0092B-C50C-407E-A947-70E740481C1C}">
                <a14:useLocalDpi xmlns:a14="http://schemas.microsoft.com/office/drawing/2010/main" val="0"/>
              </a:ext>
            </a:extLst>
          </a:blip>
          <a:srcRect l="7877" r="7877"/>
          <a:stretch/>
        </p:blipFill>
        <p:spPr>
          <a:xfrm>
            <a:off x="7769573" y="1271901"/>
            <a:ext cx="2857500" cy="1905000"/>
          </a:xfrm>
          <a:prstGeom prst="rect">
            <a:avLst/>
          </a:prstGeom>
          <a:effectLst>
            <a:glow rad="127000">
              <a:srgbClr val="C00000"/>
            </a:glow>
            <a:outerShdw blurRad="50800" dist="50800" dir="5400000" algn="ctr" rotWithShape="0">
              <a:srgbClr val="FF0000"/>
            </a:outerShdw>
          </a:effectLst>
        </p:spPr>
      </p:pic>
      <p:sp>
        <p:nvSpPr>
          <p:cNvPr id="29" name="TextBox 28">
            <a:extLst>
              <a:ext uri="{FF2B5EF4-FFF2-40B4-BE49-F238E27FC236}">
                <a16:creationId xmlns:a16="http://schemas.microsoft.com/office/drawing/2014/main" id="{7891D03C-87B4-9470-BD6E-C7EE0F8890A2}"/>
              </a:ext>
            </a:extLst>
          </p:cNvPr>
          <p:cNvSpPr txBox="1"/>
          <p:nvPr/>
        </p:nvSpPr>
        <p:spPr>
          <a:xfrm>
            <a:off x="650913" y="3354475"/>
            <a:ext cx="2297152" cy="369332"/>
          </a:xfrm>
          <a:prstGeom prst="rect">
            <a:avLst/>
          </a:prstGeom>
          <a:noFill/>
        </p:spPr>
        <p:txBody>
          <a:bodyPr wrap="square" rtlCol="0">
            <a:spAutoFit/>
          </a:bodyPr>
          <a:lstStyle/>
          <a:p>
            <a:r>
              <a:rPr lang="en-US"/>
              <a:t>JOBS</a:t>
            </a:r>
          </a:p>
        </p:txBody>
      </p:sp>
      <p:sp>
        <p:nvSpPr>
          <p:cNvPr id="30" name="TextBox 29">
            <a:extLst>
              <a:ext uri="{FF2B5EF4-FFF2-40B4-BE49-F238E27FC236}">
                <a16:creationId xmlns:a16="http://schemas.microsoft.com/office/drawing/2014/main" id="{1BB28BBE-40ED-38E3-161F-0949773E2E83}"/>
              </a:ext>
            </a:extLst>
          </p:cNvPr>
          <p:cNvSpPr txBox="1"/>
          <p:nvPr/>
        </p:nvSpPr>
        <p:spPr>
          <a:xfrm>
            <a:off x="4301395" y="3354475"/>
            <a:ext cx="2297152" cy="369332"/>
          </a:xfrm>
          <a:prstGeom prst="rect">
            <a:avLst/>
          </a:prstGeom>
          <a:noFill/>
        </p:spPr>
        <p:txBody>
          <a:bodyPr wrap="square" rtlCol="0">
            <a:spAutoFit/>
          </a:bodyPr>
          <a:lstStyle/>
          <a:p>
            <a:r>
              <a:rPr lang="en-US"/>
              <a:t>TRAINING </a:t>
            </a:r>
          </a:p>
        </p:txBody>
      </p:sp>
      <p:sp>
        <p:nvSpPr>
          <p:cNvPr id="31" name="TextBox 30">
            <a:extLst>
              <a:ext uri="{FF2B5EF4-FFF2-40B4-BE49-F238E27FC236}">
                <a16:creationId xmlns:a16="http://schemas.microsoft.com/office/drawing/2014/main" id="{0B2F7F5B-6E72-C186-0E76-B7DD49F76FB3}"/>
              </a:ext>
            </a:extLst>
          </p:cNvPr>
          <p:cNvSpPr txBox="1"/>
          <p:nvPr/>
        </p:nvSpPr>
        <p:spPr>
          <a:xfrm>
            <a:off x="7720787" y="3357747"/>
            <a:ext cx="2297152" cy="369332"/>
          </a:xfrm>
          <a:prstGeom prst="rect">
            <a:avLst/>
          </a:prstGeom>
          <a:noFill/>
        </p:spPr>
        <p:txBody>
          <a:bodyPr wrap="square" rtlCol="0">
            <a:spAutoFit/>
          </a:bodyPr>
          <a:lstStyle/>
          <a:p>
            <a:r>
              <a:rPr lang="en-US"/>
              <a:t>CONTRACTS</a:t>
            </a:r>
          </a:p>
        </p:txBody>
      </p:sp>
    </p:spTree>
    <p:extLst>
      <p:ext uri="{BB962C8B-B14F-4D97-AF65-F5344CB8AC3E}">
        <p14:creationId xmlns:p14="http://schemas.microsoft.com/office/powerpoint/2010/main" val="3175953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Applicability </a:t>
            </a:r>
          </a:p>
        </p:txBody>
      </p:sp>
      <p:sp>
        <p:nvSpPr>
          <p:cNvPr id="3" name="Content Placeholder 2">
            <a:extLst>
              <a:ext uri="{FF2B5EF4-FFF2-40B4-BE49-F238E27FC236}">
                <a16:creationId xmlns:a16="http://schemas.microsoft.com/office/drawing/2014/main" id="{F0D3F11C-7E6B-4F85-BD43-859AC9FB3917}"/>
              </a:ext>
            </a:extLst>
          </p:cNvPr>
          <p:cNvSpPr>
            <a:spLocks noGrp="1"/>
          </p:cNvSpPr>
          <p:nvPr>
            <p:ph idx="1"/>
          </p:nvPr>
        </p:nvSpPr>
        <p:spPr>
          <a:xfrm>
            <a:off x="533627" y="2045494"/>
            <a:ext cx="8596668" cy="3880773"/>
          </a:xfrm>
        </p:spPr>
        <p:txBody>
          <a:bodyPr>
            <a:normAutofit/>
          </a:bodyPr>
          <a:lstStyle/>
          <a:p>
            <a:pPr marL="457200" lvl="1" indent="0">
              <a:buNone/>
            </a:pPr>
            <a:endParaRPr lang="en-US" sz="2000" dirty="0"/>
          </a:p>
          <a:p>
            <a:pPr lvl="1">
              <a:buFont typeface="Wingdings" panose="05000000000000000000" pitchFamily="2" charset="2"/>
              <a:buChar char="§"/>
            </a:pPr>
            <a:endParaRPr lang="en-US" sz="2000" dirty="0"/>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6</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grpSp>
        <p:nvGrpSpPr>
          <p:cNvPr id="41" name="Group 40">
            <a:extLst>
              <a:ext uri="{FF2B5EF4-FFF2-40B4-BE49-F238E27FC236}">
                <a16:creationId xmlns:a16="http://schemas.microsoft.com/office/drawing/2014/main" id="{1050EFDE-AA64-6B7F-58C5-BD0EFEFF6B34}"/>
              </a:ext>
            </a:extLst>
          </p:cNvPr>
          <p:cNvGrpSpPr/>
          <p:nvPr/>
        </p:nvGrpSpPr>
        <p:grpSpPr>
          <a:xfrm>
            <a:off x="2482938" y="5259739"/>
            <a:ext cx="6716671" cy="1681871"/>
            <a:chOff x="2482938" y="4345335"/>
            <a:chExt cx="6716671" cy="1681871"/>
          </a:xfrm>
        </p:grpSpPr>
        <p:sp>
          <p:nvSpPr>
            <p:cNvPr id="18" name="TextBox 17">
              <a:extLst>
                <a:ext uri="{FF2B5EF4-FFF2-40B4-BE49-F238E27FC236}">
                  <a16:creationId xmlns:a16="http://schemas.microsoft.com/office/drawing/2014/main" id="{83AD2896-A1CE-D334-DD5C-9B7946099DEF}"/>
                </a:ext>
              </a:extLst>
            </p:cNvPr>
            <p:cNvSpPr txBox="1"/>
            <p:nvPr/>
          </p:nvSpPr>
          <p:spPr>
            <a:xfrm rot="17719669">
              <a:off x="2180130" y="5120769"/>
              <a:ext cx="1128835" cy="523220"/>
            </a:xfrm>
            <a:prstGeom prst="rect">
              <a:avLst/>
            </a:prstGeom>
            <a:noFill/>
          </p:spPr>
          <p:txBody>
            <a:bodyPr wrap="none" rtlCol="0">
              <a:spAutoFit/>
            </a:bodyPr>
            <a:lstStyle/>
            <a:p>
              <a:r>
                <a:rPr lang="en-US" sz="2800" dirty="0">
                  <a:solidFill>
                    <a:schemeClr val="bg1">
                      <a:lumMod val="50000"/>
                    </a:schemeClr>
                  </a:solidFill>
                </a:rPr>
                <a:t>HOME</a:t>
              </a:r>
            </a:p>
          </p:txBody>
        </p:sp>
        <p:sp>
          <p:nvSpPr>
            <p:cNvPr id="19" name="TextBox 18">
              <a:extLst>
                <a:ext uri="{FF2B5EF4-FFF2-40B4-BE49-F238E27FC236}">
                  <a16:creationId xmlns:a16="http://schemas.microsoft.com/office/drawing/2014/main" id="{7B45C06F-1810-B46D-C671-6B5D619319A5}"/>
                </a:ext>
              </a:extLst>
            </p:cNvPr>
            <p:cNvSpPr txBox="1"/>
            <p:nvPr/>
          </p:nvSpPr>
          <p:spPr>
            <a:xfrm rot="17719669">
              <a:off x="2788133" y="5170756"/>
              <a:ext cx="1018227" cy="523220"/>
            </a:xfrm>
            <a:prstGeom prst="rect">
              <a:avLst/>
            </a:prstGeom>
            <a:noFill/>
          </p:spPr>
          <p:txBody>
            <a:bodyPr wrap="none" rtlCol="0">
              <a:spAutoFit/>
            </a:bodyPr>
            <a:lstStyle/>
            <a:p>
              <a:r>
                <a:rPr lang="en-US" sz="2800" dirty="0">
                  <a:solidFill>
                    <a:schemeClr val="bg1">
                      <a:lumMod val="50000"/>
                    </a:schemeClr>
                  </a:solidFill>
                </a:rPr>
                <a:t>CDBG</a:t>
              </a:r>
            </a:p>
          </p:txBody>
        </p:sp>
        <p:sp>
          <p:nvSpPr>
            <p:cNvPr id="20" name="TextBox 19">
              <a:extLst>
                <a:ext uri="{FF2B5EF4-FFF2-40B4-BE49-F238E27FC236}">
                  <a16:creationId xmlns:a16="http://schemas.microsoft.com/office/drawing/2014/main" id="{099879D6-58EE-6B9B-0EC9-23AD7528E457}"/>
                </a:ext>
              </a:extLst>
            </p:cNvPr>
            <p:cNvSpPr txBox="1"/>
            <p:nvPr/>
          </p:nvSpPr>
          <p:spPr>
            <a:xfrm rot="17719669">
              <a:off x="3542430" y="5283957"/>
              <a:ext cx="746999" cy="523220"/>
            </a:xfrm>
            <a:prstGeom prst="rect">
              <a:avLst/>
            </a:prstGeom>
            <a:noFill/>
          </p:spPr>
          <p:txBody>
            <a:bodyPr wrap="none" rtlCol="0">
              <a:spAutoFit/>
            </a:bodyPr>
            <a:lstStyle/>
            <a:p>
              <a:r>
                <a:rPr lang="en-US" sz="2800" dirty="0">
                  <a:solidFill>
                    <a:schemeClr val="bg1">
                      <a:lumMod val="50000"/>
                    </a:schemeClr>
                  </a:solidFill>
                </a:rPr>
                <a:t>ESG</a:t>
              </a:r>
            </a:p>
          </p:txBody>
        </p:sp>
        <p:sp>
          <p:nvSpPr>
            <p:cNvPr id="21" name="TextBox 20">
              <a:extLst>
                <a:ext uri="{FF2B5EF4-FFF2-40B4-BE49-F238E27FC236}">
                  <a16:creationId xmlns:a16="http://schemas.microsoft.com/office/drawing/2014/main" id="{57672F0F-400B-4B89-1425-5F489F5B8D78}"/>
                </a:ext>
              </a:extLst>
            </p:cNvPr>
            <p:cNvSpPr txBox="1"/>
            <p:nvPr/>
          </p:nvSpPr>
          <p:spPr>
            <a:xfrm rot="17719669">
              <a:off x="4096485" y="5292464"/>
              <a:ext cx="748923" cy="523220"/>
            </a:xfrm>
            <a:prstGeom prst="rect">
              <a:avLst/>
            </a:prstGeom>
            <a:noFill/>
          </p:spPr>
          <p:txBody>
            <a:bodyPr wrap="none" rtlCol="0">
              <a:spAutoFit/>
            </a:bodyPr>
            <a:lstStyle/>
            <a:p>
              <a:r>
                <a:rPr lang="en-US" sz="2800" dirty="0">
                  <a:solidFill>
                    <a:schemeClr val="bg1">
                      <a:lumMod val="50000"/>
                    </a:schemeClr>
                  </a:solidFill>
                </a:rPr>
                <a:t>HTF</a:t>
              </a:r>
            </a:p>
          </p:txBody>
        </p:sp>
        <p:sp>
          <p:nvSpPr>
            <p:cNvPr id="22" name="TextBox 21">
              <a:extLst>
                <a:ext uri="{FF2B5EF4-FFF2-40B4-BE49-F238E27FC236}">
                  <a16:creationId xmlns:a16="http://schemas.microsoft.com/office/drawing/2014/main" id="{F89947DB-8EB0-8689-E38A-D64E932DF653}"/>
                </a:ext>
              </a:extLst>
            </p:cNvPr>
            <p:cNvSpPr txBox="1"/>
            <p:nvPr/>
          </p:nvSpPr>
          <p:spPr>
            <a:xfrm rot="17719669">
              <a:off x="4617606" y="5283086"/>
              <a:ext cx="768159" cy="523220"/>
            </a:xfrm>
            <a:prstGeom prst="rect">
              <a:avLst/>
            </a:prstGeom>
            <a:noFill/>
          </p:spPr>
          <p:txBody>
            <a:bodyPr wrap="none" rtlCol="0">
              <a:spAutoFit/>
            </a:bodyPr>
            <a:lstStyle/>
            <a:p>
              <a:r>
                <a:rPr lang="en-US" sz="2800" dirty="0">
                  <a:solidFill>
                    <a:schemeClr val="bg1">
                      <a:lumMod val="50000"/>
                    </a:schemeClr>
                  </a:solidFill>
                </a:rPr>
                <a:t>NSP</a:t>
              </a:r>
            </a:p>
          </p:txBody>
        </p:sp>
        <p:sp>
          <p:nvSpPr>
            <p:cNvPr id="23" name="TextBox 22">
              <a:extLst>
                <a:ext uri="{FF2B5EF4-FFF2-40B4-BE49-F238E27FC236}">
                  <a16:creationId xmlns:a16="http://schemas.microsoft.com/office/drawing/2014/main" id="{7E4752BF-F845-27C3-D087-454E6BCE91ED}"/>
                </a:ext>
              </a:extLst>
            </p:cNvPr>
            <p:cNvSpPr txBox="1"/>
            <p:nvPr/>
          </p:nvSpPr>
          <p:spPr>
            <a:xfrm rot="17719669">
              <a:off x="5019505" y="5014430"/>
              <a:ext cx="1343381" cy="523220"/>
            </a:xfrm>
            <a:prstGeom prst="rect">
              <a:avLst/>
            </a:prstGeom>
            <a:noFill/>
          </p:spPr>
          <p:txBody>
            <a:bodyPr wrap="none" rtlCol="0">
              <a:spAutoFit/>
            </a:bodyPr>
            <a:lstStyle/>
            <a:p>
              <a:r>
                <a:rPr lang="en-US" sz="2800" dirty="0">
                  <a:solidFill>
                    <a:schemeClr val="bg1">
                      <a:lumMod val="50000"/>
                    </a:schemeClr>
                  </a:solidFill>
                </a:rPr>
                <a:t>HOPWA</a:t>
              </a:r>
            </a:p>
          </p:txBody>
        </p:sp>
        <p:sp>
          <p:nvSpPr>
            <p:cNvPr id="24" name="TextBox 23">
              <a:extLst>
                <a:ext uri="{FF2B5EF4-FFF2-40B4-BE49-F238E27FC236}">
                  <a16:creationId xmlns:a16="http://schemas.microsoft.com/office/drawing/2014/main" id="{8A1DC66D-7F26-0868-8B2B-EB94C1162A17}"/>
                </a:ext>
              </a:extLst>
            </p:cNvPr>
            <p:cNvSpPr txBox="1"/>
            <p:nvPr/>
          </p:nvSpPr>
          <p:spPr>
            <a:xfrm rot="17719669">
              <a:off x="5722599" y="5295361"/>
              <a:ext cx="755335" cy="523220"/>
            </a:xfrm>
            <a:prstGeom prst="rect">
              <a:avLst/>
            </a:prstGeom>
            <a:noFill/>
          </p:spPr>
          <p:txBody>
            <a:bodyPr wrap="none" rtlCol="0">
              <a:spAutoFit/>
            </a:bodyPr>
            <a:lstStyle/>
            <a:p>
              <a:r>
                <a:rPr lang="en-US" sz="2800" dirty="0">
                  <a:solidFill>
                    <a:schemeClr val="bg1">
                      <a:lumMod val="50000"/>
                    </a:schemeClr>
                  </a:solidFill>
                </a:rPr>
                <a:t>CoC</a:t>
              </a:r>
            </a:p>
          </p:txBody>
        </p:sp>
        <p:sp>
          <p:nvSpPr>
            <p:cNvPr id="25" name="TextBox 24">
              <a:extLst>
                <a:ext uri="{FF2B5EF4-FFF2-40B4-BE49-F238E27FC236}">
                  <a16:creationId xmlns:a16="http://schemas.microsoft.com/office/drawing/2014/main" id="{FFC476CD-ECED-916F-DCEB-3539559697BD}"/>
                </a:ext>
              </a:extLst>
            </p:cNvPr>
            <p:cNvSpPr txBox="1"/>
            <p:nvPr/>
          </p:nvSpPr>
          <p:spPr>
            <a:xfrm rot="17719669">
              <a:off x="6275900" y="5333758"/>
              <a:ext cx="670376" cy="523220"/>
            </a:xfrm>
            <a:prstGeom prst="rect">
              <a:avLst/>
            </a:prstGeom>
            <a:noFill/>
          </p:spPr>
          <p:txBody>
            <a:bodyPr wrap="none" rtlCol="0">
              <a:spAutoFit/>
            </a:bodyPr>
            <a:lstStyle/>
            <a:p>
              <a:r>
                <a:rPr lang="en-US" sz="2800" dirty="0">
                  <a:solidFill>
                    <a:schemeClr val="bg1">
                      <a:lumMod val="50000"/>
                    </a:schemeClr>
                  </a:solidFill>
                </a:rPr>
                <a:t>EDI</a:t>
              </a:r>
            </a:p>
          </p:txBody>
        </p:sp>
        <p:sp>
          <p:nvSpPr>
            <p:cNvPr id="26" name="TextBox 25">
              <a:extLst>
                <a:ext uri="{FF2B5EF4-FFF2-40B4-BE49-F238E27FC236}">
                  <a16:creationId xmlns:a16="http://schemas.microsoft.com/office/drawing/2014/main" id="{053A7E82-F269-14DB-8790-0F311D64611D}"/>
                </a:ext>
              </a:extLst>
            </p:cNvPr>
            <p:cNvSpPr txBox="1"/>
            <p:nvPr/>
          </p:nvSpPr>
          <p:spPr>
            <a:xfrm rot="17719669">
              <a:off x="6730422" y="5241752"/>
              <a:ext cx="873957" cy="523220"/>
            </a:xfrm>
            <a:prstGeom prst="rect">
              <a:avLst/>
            </a:prstGeom>
            <a:noFill/>
          </p:spPr>
          <p:txBody>
            <a:bodyPr wrap="none" rtlCol="0">
              <a:spAutoFit/>
            </a:bodyPr>
            <a:lstStyle/>
            <a:p>
              <a:r>
                <a:rPr lang="en-US" sz="2800" dirty="0">
                  <a:solidFill>
                    <a:schemeClr val="bg1">
                      <a:lumMod val="50000"/>
                    </a:schemeClr>
                  </a:solidFill>
                </a:rPr>
                <a:t>Lead</a:t>
              </a:r>
            </a:p>
          </p:txBody>
        </p:sp>
        <p:sp>
          <p:nvSpPr>
            <p:cNvPr id="27" name="TextBox 26">
              <a:extLst>
                <a:ext uri="{FF2B5EF4-FFF2-40B4-BE49-F238E27FC236}">
                  <a16:creationId xmlns:a16="http://schemas.microsoft.com/office/drawing/2014/main" id="{09B71FC5-B1D2-529A-DE30-C3555AC90F20}"/>
                </a:ext>
              </a:extLst>
            </p:cNvPr>
            <p:cNvSpPr txBox="1"/>
            <p:nvPr/>
          </p:nvSpPr>
          <p:spPr>
            <a:xfrm rot="17719669">
              <a:off x="7318799" y="5255558"/>
              <a:ext cx="809837" cy="523220"/>
            </a:xfrm>
            <a:prstGeom prst="rect">
              <a:avLst/>
            </a:prstGeom>
            <a:noFill/>
          </p:spPr>
          <p:txBody>
            <a:bodyPr wrap="none" rtlCol="0">
              <a:spAutoFit/>
            </a:bodyPr>
            <a:lstStyle/>
            <a:p>
              <a:r>
                <a:rPr lang="en-US" sz="2800" dirty="0">
                  <a:solidFill>
                    <a:schemeClr val="bg1">
                      <a:lumMod val="50000"/>
                    </a:schemeClr>
                  </a:solidFill>
                </a:rPr>
                <a:t>RAD</a:t>
              </a:r>
            </a:p>
          </p:txBody>
        </p:sp>
        <p:sp>
          <p:nvSpPr>
            <p:cNvPr id="28" name="TextBox 27">
              <a:extLst>
                <a:ext uri="{FF2B5EF4-FFF2-40B4-BE49-F238E27FC236}">
                  <a16:creationId xmlns:a16="http://schemas.microsoft.com/office/drawing/2014/main" id="{50E8B6C2-51F9-BB85-621F-2311127574CB}"/>
                </a:ext>
              </a:extLst>
            </p:cNvPr>
            <p:cNvSpPr txBox="1"/>
            <p:nvPr/>
          </p:nvSpPr>
          <p:spPr>
            <a:xfrm rot="17719669">
              <a:off x="7540916" y="4924661"/>
              <a:ext cx="1681871" cy="523220"/>
            </a:xfrm>
            <a:prstGeom prst="rect">
              <a:avLst/>
            </a:prstGeom>
            <a:noFill/>
          </p:spPr>
          <p:txBody>
            <a:bodyPr wrap="none" rtlCol="0">
              <a:spAutoFit/>
            </a:bodyPr>
            <a:lstStyle/>
            <a:p>
              <a:r>
                <a:rPr lang="en-US" sz="2800" dirty="0">
                  <a:solidFill>
                    <a:schemeClr val="bg1">
                      <a:lumMod val="50000"/>
                    </a:schemeClr>
                  </a:solidFill>
                </a:rPr>
                <a:t>§ 202/811</a:t>
              </a:r>
            </a:p>
          </p:txBody>
        </p:sp>
        <p:sp>
          <p:nvSpPr>
            <p:cNvPr id="29" name="TextBox 28">
              <a:extLst>
                <a:ext uri="{FF2B5EF4-FFF2-40B4-BE49-F238E27FC236}">
                  <a16:creationId xmlns:a16="http://schemas.microsoft.com/office/drawing/2014/main" id="{BBA564D9-6AA8-346B-F383-9555A37C05D8}"/>
                </a:ext>
              </a:extLst>
            </p:cNvPr>
            <p:cNvSpPr txBox="1"/>
            <p:nvPr/>
          </p:nvSpPr>
          <p:spPr>
            <a:xfrm rot="17719669">
              <a:off x="8287019" y="5033151"/>
              <a:ext cx="1301959" cy="523220"/>
            </a:xfrm>
            <a:prstGeom prst="rect">
              <a:avLst/>
            </a:prstGeom>
            <a:noFill/>
          </p:spPr>
          <p:txBody>
            <a:bodyPr wrap="none" rtlCol="0">
              <a:spAutoFit/>
            </a:bodyPr>
            <a:lstStyle/>
            <a:p>
              <a:r>
                <a:rPr lang="en-US" sz="2800" dirty="0">
                  <a:solidFill>
                    <a:schemeClr val="bg1">
                      <a:lumMod val="50000"/>
                    </a:schemeClr>
                  </a:solidFill>
                </a:rPr>
                <a:t>VHRMP</a:t>
              </a:r>
            </a:p>
          </p:txBody>
        </p:sp>
      </p:grpSp>
      <p:sp>
        <p:nvSpPr>
          <p:cNvPr id="30" name="Rectangle 29" descr="St. Louis city hall">
            <a:extLst>
              <a:ext uri="{FF2B5EF4-FFF2-40B4-BE49-F238E27FC236}">
                <a16:creationId xmlns:a16="http://schemas.microsoft.com/office/drawing/2014/main" id="{B9DF290C-00A3-2193-6581-C3545B6FB10E}"/>
              </a:ext>
            </a:extLst>
          </p:cNvPr>
          <p:cNvSpPr/>
          <p:nvPr/>
        </p:nvSpPr>
        <p:spPr>
          <a:xfrm>
            <a:off x="335281" y="1285586"/>
            <a:ext cx="2743200" cy="4084320"/>
          </a:xfrm>
          <a:prstGeom prst="rect">
            <a:avLst/>
          </a:prstGeom>
          <a:blipFill>
            <a:blip r:embed="rId4">
              <a:extLst>
                <a:ext uri="{28A0092B-C50C-407E-A947-70E740481C1C}">
                  <a14:useLocalDpi xmlns:a14="http://schemas.microsoft.com/office/drawing/2010/main" val="0"/>
                </a:ext>
              </a:extLst>
            </a:blip>
            <a:stretch>
              <a:fillRect l="69" r="-69" b="-50000"/>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solidFill>
                  <a:schemeClr val="tx1"/>
                </a:solidFill>
                <a:latin typeface="Abadi Extra Light" panose="020B0204020104020204" pitchFamily="34" charset="0"/>
              </a:rPr>
              <a:t>Local Government</a:t>
            </a:r>
          </a:p>
        </p:txBody>
      </p:sp>
      <p:sp>
        <p:nvSpPr>
          <p:cNvPr id="31" name="Rectangle 30" descr="A woman sits on the front porch of a new home">
            <a:extLst>
              <a:ext uri="{FF2B5EF4-FFF2-40B4-BE49-F238E27FC236}">
                <a16:creationId xmlns:a16="http://schemas.microsoft.com/office/drawing/2014/main" id="{59092E96-11AC-BABB-BF3C-045E90785091}"/>
              </a:ext>
            </a:extLst>
          </p:cNvPr>
          <p:cNvSpPr/>
          <p:nvPr/>
        </p:nvSpPr>
        <p:spPr>
          <a:xfrm>
            <a:off x="3219451" y="2687666"/>
            <a:ext cx="1303020" cy="1280160"/>
          </a:xfrm>
          <a:prstGeom prst="rect">
            <a:avLst/>
          </a:prstGeom>
          <a:blipFill>
            <a:blip r:embed="rId5">
              <a:alphaModFix amt="90000"/>
            </a:blip>
            <a:stretch>
              <a:fillRect l="-54569" t="-3546" r="-18566"/>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US">
                <a:solidFill>
                  <a:schemeClr val="bg1"/>
                </a:solidFill>
                <a:latin typeface="Abadi Extra Light" panose="020B0204020104020204" pitchFamily="34" charset="0"/>
              </a:rPr>
              <a:t>Mortgagor</a:t>
            </a:r>
          </a:p>
        </p:txBody>
      </p:sp>
      <p:sp>
        <p:nvSpPr>
          <p:cNvPr id="32" name="Rectangle 31" descr="A house under construction">
            <a:extLst>
              <a:ext uri="{FF2B5EF4-FFF2-40B4-BE49-F238E27FC236}">
                <a16:creationId xmlns:a16="http://schemas.microsoft.com/office/drawing/2014/main" id="{FD013CA0-7DF0-C476-F9F1-22E47EA364D3}"/>
              </a:ext>
            </a:extLst>
          </p:cNvPr>
          <p:cNvSpPr/>
          <p:nvPr/>
        </p:nvSpPr>
        <p:spPr>
          <a:xfrm>
            <a:off x="3219451" y="1285586"/>
            <a:ext cx="1303020" cy="1280160"/>
          </a:xfrm>
          <a:prstGeom prst="rect">
            <a:avLst/>
          </a:prstGeom>
          <a:blipFill>
            <a:blip r:embed="rId6"/>
            <a:stretch>
              <a:fillRect l="-100730" t="-18419" r="-28071" b="-18419"/>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a:solidFill>
                  <a:schemeClr val="tx1"/>
                </a:solidFill>
                <a:latin typeface="Abadi Extra Light" panose="020B0204020104020204" pitchFamily="34" charset="0"/>
              </a:rPr>
              <a:t>Builder</a:t>
            </a:r>
          </a:p>
        </p:txBody>
      </p:sp>
      <p:sp>
        <p:nvSpPr>
          <p:cNvPr id="33" name="Rectangle 32" descr="Two men in suits shaking hands">
            <a:extLst>
              <a:ext uri="{FF2B5EF4-FFF2-40B4-BE49-F238E27FC236}">
                <a16:creationId xmlns:a16="http://schemas.microsoft.com/office/drawing/2014/main" id="{FBFDEDAC-6614-903F-4652-E5E3E96ED03D}"/>
              </a:ext>
            </a:extLst>
          </p:cNvPr>
          <p:cNvSpPr/>
          <p:nvPr/>
        </p:nvSpPr>
        <p:spPr>
          <a:xfrm>
            <a:off x="3219450" y="4089746"/>
            <a:ext cx="1384935" cy="1280160"/>
          </a:xfrm>
          <a:prstGeom prst="rect">
            <a:avLst/>
          </a:prstGeom>
          <a:blipFill>
            <a:blip r:embed="rId7">
              <a:alphaModFix amt="50000"/>
              <a:extLst>
                <a:ext uri="{BEBA8EAE-BF5A-486C-A8C5-ECC9F3942E4B}">
                  <a14:imgProps xmlns:a14="http://schemas.microsoft.com/office/drawing/2010/main">
                    <a14:imgLayer r:embed="rId8">
                      <a14:imgEffect>
                        <a14:saturation sat="0"/>
                      </a14:imgEffect>
                    </a14:imgLayer>
                  </a14:imgProps>
                </a:ext>
                <a:ext uri="{837473B0-CC2E-450A-ABE3-18F120FF3D39}">
                  <a1611:picAttrSrcUrl xmlns:a1611="http://schemas.microsoft.com/office/drawing/2016/11/main" r:id="rId9"/>
                </a:ext>
              </a:extLst>
            </a:blip>
            <a:stretch>
              <a:fillRect l="-11747" t="-10606" r="-32975"/>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a:solidFill>
                  <a:schemeClr val="tx1"/>
                </a:solidFill>
                <a:latin typeface="Abadi Extra Light" panose="020B0204020104020204" pitchFamily="34" charset="0"/>
              </a:rPr>
              <a:t>Cooperative</a:t>
            </a:r>
          </a:p>
        </p:txBody>
      </p:sp>
      <p:sp>
        <p:nvSpPr>
          <p:cNvPr id="34" name="Rectangle 33" descr="A bank building">
            <a:extLst>
              <a:ext uri="{FF2B5EF4-FFF2-40B4-BE49-F238E27FC236}">
                <a16:creationId xmlns:a16="http://schemas.microsoft.com/office/drawing/2014/main" id="{D2149CAD-4856-9F11-9412-26796BB7BF6A}"/>
              </a:ext>
            </a:extLst>
          </p:cNvPr>
          <p:cNvSpPr/>
          <p:nvPr/>
        </p:nvSpPr>
        <p:spPr>
          <a:xfrm>
            <a:off x="7593331" y="1287491"/>
            <a:ext cx="1257300" cy="1280160"/>
          </a:xfrm>
          <a:prstGeom prst="rect">
            <a:avLst/>
          </a:prstGeom>
          <a:blipFill>
            <a:blip r:embed="rId10">
              <a:extLst>
                <a:ext uri="{837473B0-CC2E-450A-ABE3-18F120FF3D39}">
                  <a1611:picAttrSrcUrl xmlns:a1611="http://schemas.microsoft.com/office/drawing/2016/11/main" r:id="rId11"/>
                </a:ext>
              </a:extLst>
            </a:blip>
            <a:stretch>
              <a:fillRect l="-15037" r="-21147"/>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US">
                <a:latin typeface="Abadi Extra Light" panose="020B0204020104020204" pitchFamily="34" charset="0"/>
              </a:rPr>
              <a:t>Private Agency</a:t>
            </a:r>
          </a:p>
        </p:txBody>
      </p:sp>
      <p:sp>
        <p:nvSpPr>
          <p:cNvPr id="35" name="Rectangle 34" descr="An apartment building">
            <a:extLst>
              <a:ext uri="{FF2B5EF4-FFF2-40B4-BE49-F238E27FC236}">
                <a16:creationId xmlns:a16="http://schemas.microsoft.com/office/drawing/2014/main" id="{A5C05020-DFA1-6E90-A63D-7CE458B4BACA}"/>
              </a:ext>
            </a:extLst>
          </p:cNvPr>
          <p:cNvSpPr/>
          <p:nvPr/>
        </p:nvSpPr>
        <p:spPr>
          <a:xfrm>
            <a:off x="4674871" y="2687666"/>
            <a:ext cx="1280160" cy="1280160"/>
          </a:xfrm>
          <a:prstGeom prst="rect">
            <a:avLst/>
          </a:prstGeom>
          <a:blipFill>
            <a:blip r:embed="rId12">
              <a:extLst>
                <a:ext uri="{837473B0-CC2E-450A-ABE3-18F120FF3D39}">
                  <a1611:picAttrSrcUrl xmlns:a1611="http://schemas.microsoft.com/office/drawing/2016/11/main" r:id="rId13"/>
                </a:ext>
              </a:extLst>
            </a:blip>
            <a:stretch>
              <a:fillRect l="893" t="1191" r="-37077" b="-1191"/>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US">
                <a:latin typeface="Abadi Extra Light" panose="020B0204020104020204" pitchFamily="34" charset="0"/>
              </a:rPr>
              <a:t>Property Manager</a:t>
            </a:r>
          </a:p>
        </p:txBody>
      </p:sp>
      <p:sp>
        <p:nvSpPr>
          <p:cNvPr id="36" name="Rectangle 35" descr="A woman speaks to men sitting in a circle of chairs">
            <a:extLst>
              <a:ext uri="{FF2B5EF4-FFF2-40B4-BE49-F238E27FC236}">
                <a16:creationId xmlns:a16="http://schemas.microsoft.com/office/drawing/2014/main" id="{144AE175-7233-E48A-BF83-0ADA9109F27F}"/>
              </a:ext>
            </a:extLst>
          </p:cNvPr>
          <p:cNvSpPr/>
          <p:nvPr/>
        </p:nvSpPr>
        <p:spPr>
          <a:xfrm>
            <a:off x="4674871" y="4089746"/>
            <a:ext cx="1280160" cy="1280160"/>
          </a:xfrm>
          <a:prstGeom prst="rect">
            <a:avLst/>
          </a:prstGeom>
          <a:blipFill>
            <a:blip r:embed="rId14">
              <a:alphaModFix amt="75000"/>
              <a:extLst>
                <a:ext uri="{BEBA8EAE-BF5A-486C-A8C5-ECC9F3942E4B}">
                  <a14:imgProps xmlns:a14="http://schemas.microsoft.com/office/drawing/2010/main">
                    <a14:imgLayer r:embed="rId15">
                      <a14:imgEffect>
                        <a14:saturation sat="0"/>
                      </a14:imgEffect>
                    </a14:imgLayer>
                  </a14:imgProps>
                </a:ext>
              </a:extLst>
            </a:blip>
            <a:stretch>
              <a:fillRect l="-3423" r="-57745"/>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a:solidFill>
                  <a:schemeClr val="tx1"/>
                </a:solidFill>
                <a:latin typeface="Abadi Extra Light" panose="020B0204020104020204" pitchFamily="34" charset="0"/>
              </a:rPr>
              <a:t>Resident Council</a:t>
            </a:r>
          </a:p>
        </p:txBody>
      </p:sp>
      <p:sp>
        <p:nvSpPr>
          <p:cNvPr id="37" name="Rectangle 36" descr="Suburban homes">
            <a:extLst>
              <a:ext uri="{FF2B5EF4-FFF2-40B4-BE49-F238E27FC236}">
                <a16:creationId xmlns:a16="http://schemas.microsoft.com/office/drawing/2014/main" id="{E1CEB676-C98F-1AB2-15FF-2A20AD8E4712}"/>
              </a:ext>
            </a:extLst>
          </p:cNvPr>
          <p:cNvSpPr/>
          <p:nvPr/>
        </p:nvSpPr>
        <p:spPr>
          <a:xfrm>
            <a:off x="8991601" y="4089746"/>
            <a:ext cx="2743200" cy="1280160"/>
          </a:xfrm>
          <a:prstGeom prst="rect">
            <a:avLst/>
          </a:prstGeom>
          <a:blipFill>
            <a:blip r:embed="rId16">
              <a:alphaModFix amt="60000"/>
              <a:extLst>
                <a:ext uri="{BEBA8EAE-BF5A-486C-A8C5-ECC9F3942E4B}">
                  <a14:imgProps xmlns:a14="http://schemas.microsoft.com/office/drawing/2010/main">
                    <a14:imgLayer r:embed="rId17">
                      <a14:imgEffect>
                        <a14:saturation sat="0"/>
                      </a14:imgEffect>
                    </a14:imgLayer>
                  </a14:imgProps>
                </a:ext>
              </a:extLst>
            </a:blip>
            <a:stretch>
              <a:fillRect t="-8928" r="-3194"/>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US">
                <a:solidFill>
                  <a:schemeClr val="tx1"/>
                </a:solidFill>
                <a:latin typeface="Abadi Extra Light" panose="020B0204020104020204" pitchFamily="34" charset="0"/>
              </a:rPr>
              <a:t>Community Housing Development Organization</a:t>
            </a:r>
          </a:p>
        </p:txBody>
      </p:sp>
      <p:sp>
        <p:nvSpPr>
          <p:cNvPr id="38" name="Rectangle 37" descr="An apartment building">
            <a:extLst>
              <a:ext uri="{FF2B5EF4-FFF2-40B4-BE49-F238E27FC236}">
                <a16:creationId xmlns:a16="http://schemas.microsoft.com/office/drawing/2014/main" id="{F86D76BA-431A-B915-BF37-F8F807F2C7F0}"/>
              </a:ext>
            </a:extLst>
          </p:cNvPr>
          <p:cNvSpPr/>
          <p:nvPr/>
        </p:nvSpPr>
        <p:spPr>
          <a:xfrm>
            <a:off x="6096000" y="2687666"/>
            <a:ext cx="2754631" cy="2682240"/>
          </a:xfrm>
          <a:prstGeom prst="rect">
            <a:avLst/>
          </a:prstGeom>
          <a:blipFill>
            <a:blip r:embed="rId18"/>
            <a:stretch>
              <a:fillRect l="415" t="-8000" r="-415"/>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a:solidFill>
                  <a:schemeClr val="tx1"/>
                </a:solidFill>
                <a:latin typeface="Abadi Extra Light" panose="020B0204020104020204" pitchFamily="34" charset="0"/>
              </a:rPr>
              <a:t>Public Housing Agency</a:t>
            </a:r>
          </a:p>
        </p:txBody>
      </p:sp>
      <p:sp>
        <p:nvSpPr>
          <p:cNvPr id="39" name="Rectangle 38" descr="Bunk beds in a homeless shelter">
            <a:extLst>
              <a:ext uri="{FF2B5EF4-FFF2-40B4-BE49-F238E27FC236}">
                <a16:creationId xmlns:a16="http://schemas.microsoft.com/office/drawing/2014/main" id="{584F9E92-0597-7B0B-26BB-7DF6154ECDF4}"/>
              </a:ext>
            </a:extLst>
          </p:cNvPr>
          <p:cNvSpPr/>
          <p:nvPr/>
        </p:nvSpPr>
        <p:spPr>
          <a:xfrm>
            <a:off x="4686301" y="1285586"/>
            <a:ext cx="2743200" cy="1280160"/>
          </a:xfrm>
          <a:prstGeom prst="rect">
            <a:avLst/>
          </a:prstGeom>
          <a:blipFill>
            <a:blip r:embed="rId19">
              <a:alphaModFix amt="80000"/>
            </a:blip>
            <a:stretch>
              <a:fillRect t="-28745" b="-21081"/>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solidFill>
                  <a:schemeClr val="tx1"/>
                </a:solidFill>
                <a:latin typeface="Abadi Extra Light" panose="020B0204020104020204" pitchFamily="34" charset="0"/>
              </a:rPr>
              <a:t>Nonprofit</a:t>
            </a:r>
          </a:p>
        </p:txBody>
      </p:sp>
      <p:sp>
        <p:nvSpPr>
          <p:cNvPr id="40" name="Rectangle 39" descr="A woman in a blazer presents a survey map to Secretary Carson">
            <a:extLst>
              <a:ext uri="{FF2B5EF4-FFF2-40B4-BE49-F238E27FC236}">
                <a16:creationId xmlns:a16="http://schemas.microsoft.com/office/drawing/2014/main" id="{F700ED8B-7E4E-0996-3525-BE5A4C3C8C71}"/>
              </a:ext>
            </a:extLst>
          </p:cNvPr>
          <p:cNvSpPr/>
          <p:nvPr/>
        </p:nvSpPr>
        <p:spPr>
          <a:xfrm>
            <a:off x="9025891" y="1270029"/>
            <a:ext cx="2620870" cy="2682240"/>
          </a:xfrm>
          <a:prstGeom prst="rect">
            <a:avLst/>
          </a:prstGeom>
          <a:blipFill>
            <a:blip r:embed="rId20"/>
            <a:stretch>
              <a:fillRect l="-52870" r="16686"/>
            </a:stretch>
          </a:blipFill>
          <a:ln w="19050">
            <a:solidFill>
              <a:srgbClr val="FD51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a:solidFill>
                  <a:schemeClr val="tx1"/>
                </a:solidFill>
                <a:latin typeface="Abadi Extra Light" panose="020B0204020104020204" pitchFamily="34" charset="0"/>
              </a:rPr>
              <a:t>Developer</a:t>
            </a:r>
          </a:p>
        </p:txBody>
      </p:sp>
    </p:spTree>
    <p:extLst>
      <p:ext uri="{BB962C8B-B14F-4D97-AF65-F5344CB8AC3E}">
        <p14:creationId xmlns:p14="http://schemas.microsoft.com/office/powerpoint/2010/main" val="1182636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Definition: Section 3 Project </a:t>
            </a:r>
          </a:p>
        </p:txBody>
      </p:sp>
      <p:sp>
        <p:nvSpPr>
          <p:cNvPr id="3" name="Content Placeholder 2">
            <a:extLst>
              <a:ext uri="{FF2B5EF4-FFF2-40B4-BE49-F238E27FC236}">
                <a16:creationId xmlns:a16="http://schemas.microsoft.com/office/drawing/2014/main" id="{F0D3F11C-7E6B-4F85-BD43-859AC9FB3917}"/>
              </a:ext>
            </a:extLst>
          </p:cNvPr>
          <p:cNvSpPr>
            <a:spLocks noGrp="1"/>
          </p:cNvSpPr>
          <p:nvPr>
            <p:ph idx="1"/>
          </p:nvPr>
        </p:nvSpPr>
        <p:spPr>
          <a:xfrm>
            <a:off x="533627" y="2045494"/>
            <a:ext cx="8596668" cy="3880773"/>
          </a:xfrm>
        </p:spPr>
        <p:txBody>
          <a:bodyPr>
            <a:normAutofit/>
          </a:bodyPr>
          <a:lstStyle/>
          <a:p>
            <a:pPr marL="457200" lvl="1" indent="0">
              <a:buNone/>
            </a:pPr>
            <a:endParaRPr lang="en-US" sz="2000" dirty="0"/>
          </a:p>
          <a:p>
            <a:pPr lvl="1">
              <a:buFont typeface="Wingdings" panose="05000000000000000000" pitchFamily="2" charset="2"/>
              <a:buChar char="§"/>
            </a:pPr>
            <a:endParaRPr lang="en-US" sz="2000" dirty="0"/>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7</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17" name="TextBox 16">
            <a:extLst>
              <a:ext uri="{FF2B5EF4-FFF2-40B4-BE49-F238E27FC236}">
                <a16:creationId xmlns:a16="http://schemas.microsoft.com/office/drawing/2014/main" id="{64142D29-27F6-1FFC-3BFF-B946A72CF869}"/>
              </a:ext>
            </a:extLst>
          </p:cNvPr>
          <p:cNvSpPr txBox="1"/>
          <p:nvPr/>
        </p:nvSpPr>
        <p:spPr>
          <a:xfrm>
            <a:off x="755593" y="1347220"/>
            <a:ext cx="9589608" cy="3877985"/>
          </a:xfrm>
          <a:prstGeom prst="rect">
            <a:avLst/>
          </a:prstGeom>
          <a:noFill/>
          <a:ln>
            <a:noFill/>
          </a:ln>
          <a:effectLst/>
        </p:spPr>
        <p:txBody>
          <a:bodyPr wrap="square" rtlCol="0">
            <a:spAutoFit/>
          </a:bodyPr>
          <a:lstStyle/>
          <a:p>
            <a:pPr marL="800100" lvl="1" indent="-342900">
              <a:buFont typeface="Arial" panose="020B0604020202020204" pitchFamily="34" charset="0"/>
              <a:buChar char="•"/>
            </a:pPr>
            <a:r>
              <a:rPr lang="en-US" sz="2000" dirty="0">
                <a:latin typeface="Abadi Extra Light" panose="020B0204020104020204" pitchFamily="34" charset="0"/>
              </a:rPr>
              <a:t>Housing rehabilitation, housing construction, and other public construction project assisted under HUD programs that provide Housing and Community Development financial assistance when the total amount of assistance to the project exceeds a threshold of $200,000.</a:t>
            </a:r>
          </a:p>
          <a:p>
            <a:pPr marL="800100" lvl="1" indent="-342900">
              <a:buFont typeface="Arial" panose="020B0604020202020204" pitchFamily="34" charset="0"/>
              <a:buChar char="•"/>
            </a:pPr>
            <a:endParaRPr lang="en-US" sz="2000" dirty="0">
              <a:latin typeface="Abadi Extra Light" panose="020B0204020104020204" pitchFamily="34" charset="0"/>
            </a:endParaRPr>
          </a:p>
          <a:p>
            <a:pPr marL="747713" lvl="1">
              <a:spcAft>
                <a:spcPts val="600"/>
              </a:spcAft>
            </a:pPr>
            <a:r>
              <a:rPr lang="en-US" sz="2000" dirty="0">
                <a:latin typeface="Abadi Extra Light" panose="020B0204020104020204" pitchFamily="34" charset="0"/>
              </a:rPr>
              <a:t>**The threshold is $100,000 where the assistance is from the </a:t>
            </a:r>
            <a:r>
              <a:rPr lang="en-US" sz="2000" u="sng" dirty="0">
                <a:latin typeface="Abadi Extra Light" panose="020B0204020104020204" pitchFamily="34" charset="0"/>
              </a:rPr>
              <a:t>Lead Hazard Control and Healthy Homes</a:t>
            </a:r>
            <a:r>
              <a:rPr lang="en-US" sz="2000" dirty="0">
                <a:latin typeface="Abadi Extra Light" panose="020B0204020104020204" pitchFamily="34" charset="0"/>
              </a:rPr>
              <a:t> program.</a:t>
            </a:r>
          </a:p>
          <a:p>
            <a:pPr marL="747713" lvl="1">
              <a:spcAft>
                <a:spcPts val="600"/>
              </a:spcAft>
            </a:pPr>
            <a:endParaRPr lang="en-US" sz="2000" dirty="0">
              <a:latin typeface="Abadi Extra Light" panose="020B0204020104020204" pitchFamily="34" charset="0"/>
            </a:endParaRPr>
          </a:p>
          <a:p>
            <a:pPr marL="795338" lvl="1" indent="-342900">
              <a:spcAft>
                <a:spcPts val="600"/>
              </a:spcAft>
              <a:buFont typeface="Arial" panose="020B0604020202020204" pitchFamily="34" charset="0"/>
              <a:buChar char="•"/>
            </a:pPr>
            <a:r>
              <a:rPr lang="en-US" sz="2000" dirty="0">
                <a:latin typeface="Abadi Extra Light" panose="020B0204020104020204" pitchFamily="34" charset="0"/>
              </a:rPr>
              <a:t>A project for this purpose is the site or sites together with any building(s) and improvements on the site(s) that are </a:t>
            </a:r>
            <a:r>
              <a:rPr lang="en-US" sz="2000" i="1" dirty="0">
                <a:latin typeface="Abadi Extra Light" panose="020B0204020104020204" pitchFamily="34" charset="0"/>
              </a:rPr>
              <a:t>under common ownership, management, and financing</a:t>
            </a:r>
            <a:r>
              <a:rPr lang="en-US" sz="2000" dirty="0">
                <a:latin typeface="Abadi Extra Light" panose="020B0204020104020204" pitchFamily="34" charset="0"/>
              </a:rPr>
              <a:t>.</a:t>
            </a:r>
            <a:endParaRPr lang="en-US" sz="2000" u="sng" dirty="0">
              <a:latin typeface="Abadi Extra Light" panose="020B0204020104020204" pitchFamily="34" charset="0"/>
            </a:endParaRPr>
          </a:p>
          <a:p>
            <a:endParaRPr lang="en-US" sz="1100" dirty="0">
              <a:latin typeface="Abadi Extra Light" panose="020B0204020104020204" pitchFamily="34" charset="0"/>
            </a:endParaRPr>
          </a:p>
        </p:txBody>
      </p:sp>
    </p:spTree>
    <p:extLst>
      <p:ext uri="{BB962C8B-B14F-4D97-AF65-F5344CB8AC3E}">
        <p14:creationId xmlns:p14="http://schemas.microsoft.com/office/powerpoint/2010/main" val="294046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Definition: Section 3 Worker</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8</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pic>
        <p:nvPicPr>
          <p:cNvPr id="3" name="Picture 2" descr="Person working on a table">
            <a:extLst>
              <a:ext uri="{FF2B5EF4-FFF2-40B4-BE49-F238E27FC236}">
                <a16:creationId xmlns:a16="http://schemas.microsoft.com/office/drawing/2014/main" id="{90B70327-3F47-9353-CEFD-520FFA2EF829}"/>
              </a:ext>
            </a:extLst>
          </p:cNvPr>
          <p:cNvPicPr>
            <a:picLocks noChangeAspect="1"/>
          </p:cNvPicPr>
          <p:nvPr/>
        </p:nvPicPr>
        <p:blipFill>
          <a:blip r:embed="rId4">
            <a:extLst>
              <a:ext uri="{28A0092B-C50C-407E-A947-70E740481C1C}">
                <a14:useLocalDpi xmlns:a14="http://schemas.microsoft.com/office/drawing/2010/main" val="0"/>
              </a:ext>
            </a:extLst>
          </a:blip>
          <a:srcRect l="354" r="354"/>
          <a:stretch/>
        </p:blipFill>
        <p:spPr>
          <a:xfrm flipH="1">
            <a:off x="677334" y="1930400"/>
            <a:ext cx="4772025" cy="3203221"/>
          </a:xfrm>
          <a:prstGeom prst="rect">
            <a:avLst/>
          </a:prstGeom>
        </p:spPr>
      </p:pic>
      <p:grpSp>
        <p:nvGrpSpPr>
          <p:cNvPr id="6" name="Group 5">
            <a:extLst>
              <a:ext uri="{FF2B5EF4-FFF2-40B4-BE49-F238E27FC236}">
                <a16:creationId xmlns:a16="http://schemas.microsoft.com/office/drawing/2014/main" id="{12185CDD-50B0-49D7-ACFE-A7DB64F9062B}"/>
              </a:ext>
            </a:extLst>
          </p:cNvPr>
          <p:cNvGrpSpPr/>
          <p:nvPr/>
        </p:nvGrpSpPr>
        <p:grpSpPr>
          <a:xfrm>
            <a:off x="5606149" y="1550057"/>
            <a:ext cx="4824379" cy="791349"/>
            <a:chOff x="5565775" y="2091690"/>
            <a:chExt cx="4824379" cy="791349"/>
          </a:xfrm>
        </p:grpSpPr>
        <p:sp>
          <p:nvSpPr>
            <p:cNvPr id="7" name="TextBox 6">
              <a:extLst>
                <a:ext uri="{FF2B5EF4-FFF2-40B4-BE49-F238E27FC236}">
                  <a16:creationId xmlns:a16="http://schemas.microsoft.com/office/drawing/2014/main" id="{0AA00F54-6595-DF7A-E175-3E973C7DAFEC}"/>
                </a:ext>
              </a:extLst>
            </p:cNvPr>
            <p:cNvSpPr txBox="1"/>
            <p:nvPr/>
          </p:nvSpPr>
          <p:spPr>
            <a:xfrm>
              <a:off x="6127750" y="2236708"/>
              <a:ext cx="4262404" cy="646331"/>
            </a:xfrm>
            <a:prstGeom prst="rect">
              <a:avLst/>
            </a:prstGeom>
            <a:noFill/>
            <a:ln>
              <a:noFill/>
            </a:ln>
            <a:effectLst/>
          </p:spPr>
          <p:txBody>
            <a:bodyPr wrap="square" rtlCol="0">
              <a:spAutoFit/>
            </a:bodyPr>
            <a:lstStyle/>
            <a:p>
              <a:r>
                <a:rPr lang="en-US" dirty="0">
                  <a:latin typeface="Abadi Extra Light" panose="020B0204020104020204" pitchFamily="34" charset="0"/>
                </a:rPr>
                <a:t>A </a:t>
              </a:r>
              <a:r>
                <a:rPr lang="en-US" dirty="0">
                  <a:latin typeface="Abadi" panose="020B0604020104020204" pitchFamily="34" charset="0"/>
                </a:rPr>
                <a:t>Section 3 worker </a:t>
              </a:r>
              <a:r>
                <a:rPr lang="en-US" dirty="0">
                  <a:latin typeface="Abadi Extra Light" panose="020B0204020104020204" pitchFamily="34" charset="0"/>
                </a:rPr>
                <a:t>is, or when hired in the past 5 years was:</a:t>
              </a:r>
            </a:p>
          </p:txBody>
        </p:sp>
        <p:pic>
          <p:nvPicPr>
            <p:cNvPr id="8" name="Graphic 7" descr="Man">
              <a:extLst>
                <a:ext uri="{FF2B5EF4-FFF2-40B4-BE49-F238E27FC236}">
                  <a16:creationId xmlns:a16="http://schemas.microsoft.com/office/drawing/2014/main" id="{5EE68AA0-E292-92FD-8FA2-54123011BF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65775" y="2091690"/>
              <a:ext cx="685800" cy="685800"/>
            </a:xfrm>
            <a:prstGeom prst="rect">
              <a:avLst/>
            </a:prstGeom>
          </p:spPr>
        </p:pic>
      </p:grpSp>
      <p:grpSp>
        <p:nvGrpSpPr>
          <p:cNvPr id="9" name="Group 8">
            <a:extLst>
              <a:ext uri="{FF2B5EF4-FFF2-40B4-BE49-F238E27FC236}">
                <a16:creationId xmlns:a16="http://schemas.microsoft.com/office/drawing/2014/main" id="{BF1CA5B1-EA34-3C72-9010-59075A9A5C3A}"/>
              </a:ext>
            </a:extLst>
          </p:cNvPr>
          <p:cNvGrpSpPr/>
          <p:nvPr/>
        </p:nvGrpSpPr>
        <p:grpSpPr>
          <a:xfrm>
            <a:off x="6572970" y="3645716"/>
            <a:ext cx="4948204" cy="685800"/>
            <a:chOff x="6532596" y="4034949"/>
            <a:chExt cx="4948204" cy="685800"/>
          </a:xfrm>
        </p:grpSpPr>
        <p:pic>
          <p:nvPicPr>
            <p:cNvPr id="10" name="Graphic 9" descr="Map with pin">
              <a:extLst>
                <a:ext uri="{FF2B5EF4-FFF2-40B4-BE49-F238E27FC236}">
                  <a16:creationId xmlns:a16="http://schemas.microsoft.com/office/drawing/2014/main" id="{C2E0E4A7-58D4-C4E3-7FCA-DB311BC13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2596" y="4034949"/>
              <a:ext cx="685800" cy="685800"/>
            </a:xfrm>
            <a:prstGeom prst="rect">
              <a:avLst/>
            </a:prstGeom>
          </p:spPr>
        </p:pic>
        <p:sp>
          <p:nvSpPr>
            <p:cNvPr id="11" name="TextBox 10">
              <a:extLst>
                <a:ext uri="{FF2B5EF4-FFF2-40B4-BE49-F238E27FC236}">
                  <a16:creationId xmlns:a16="http://schemas.microsoft.com/office/drawing/2014/main" id="{B78CF6AA-0E5D-0702-7B04-0C5FDEED7EDF}"/>
                </a:ext>
              </a:extLst>
            </p:cNvPr>
            <p:cNvSpPr txBox="1"/>
            <p:nvPr/>
          </p:nvSpPr>
          <p:spPr>
            <a:xfrm>
              <a:off x="7218396" y="4201919"/>
              <a:ext cx="4262404" cy="369332"/>
            </a:xfrm>
            <a:prstGeom prst="rect">
              <a:avLst/>
            </a:prstGeom>
            <a:noFill/>
            <a:ln>
              <a:noFill/>
            </a:ln>
            <a:effectLst/>
          </p:spPr>
          <p:txBody>
            <a:bodyPr wrap="square" rtlCol="0">
              <a:spAutoFit/>
            </a:bodyPr>
            <a:lstStyle/>
            <a:p>
              <a:r>
                <a:rPr lang="en-US" dirty="0">
                  <a:latin typeface="Abadi Extra Light" panose="020B0204020104020204" pitchFamily="34" charset="0"/>
                </a:rPr>
                <a:t>A </a:t>
              </a:r>
              <a:r>
                <a:rPr lang="en-US" dirty="0" err="1">
                  <a:latin typeface="Abadi Extra Light" panose="020B0204020104020204" pitchFamily="34" charset="0"/>
                </a:rPr>
                <a:t>Youthbuild</a:t>
              </a:r>
              <a:r>
                <a:rPr lang="en-US" dirty="0">
                  <a:latin typeface="Abadi Extra Light" panose="020B0204020104020204" pitchFamily="34" charset="0"/>
                </a:rPr>
                <a:t> participant</a:t>
              </a:r>
            </a:p>
          </p:txBody>
        </p:sp>
      </p:grpSp>
      <p:sp>
        <p:nvSpPr>
          <p:cNvPr id="12" name="Rectangle 11">
            <a:extLst>
              <a:ext uri="{FF2B5EF4-FFF2-40B4-BE49-F238E27FC236}">
                <a16:creationId xmlns:a16="http://schemas.microsoft.com/office/drawing/2014/main" id="{22F521C3-CD0E-B4B9-9766-9D0E523A8E1F}"/>
              </a:ext>
            </a:extLst>
          </p:cNvPr>
          <p:cNvSpPr/>
          <p:nvPr/>
        </p:nvSpPr>
        <p:spPr>
          <a:xfrm>
            <a:off x="6676061" y="3162679"/>
            <a:ext cx="479618" cy="369332"/>
          </a:xfrm>
          <a:prstGeom prst="rect">
            <a:avLst/>
          </a:prstGeom>
        </p:spPr>
        <p:txBody>
          <a:bodyPr wrap="none">
            <a:spAutoFit/>
          </a:bodyPr>
          <a:lstStyle/>
          <a:p>
            <a:r>
              <a:rPr lang="en-US">
                <a:latin typeface="Abadi" panose="020B0604020104020204" pitchFamily="34" charset="0"/>
              </a:rPr>
              <a:t>OR</a:t>
            </a:r>
            <a:endParaRPr lang="en-US"/>
          </a:p>
        </p:txBody>
      </p:sp>
      <p:sp>
        <p:nvSpPr>
          <p:cNvPr id="13" name="TextBox 12">
            <a:extLst>
              <a:ext uri="{FF2B5EF4-FFF2-40B4-BE49-F238E27FC236}">
                <a16:creationId xmlns:a16="http://schemas.microsoft.com/office/drawing/2014/main" id="{03621242-90F5-5CC2-BFF7-89421C6FAACC}"/>
              </a:ext>
            </a:extLst>
          </p:cNvPr>
          <p:cNvSpPr txBox="1"/>
          <p:nvPr/>
        </p:nvSpPr>
        <p:spPr>
          <a:xfrm>
            <a:off x="7258770" y="5212145"/>
            <a:ext cx="4262404" cy="369332"/>
          </a:xfrm>
          <a:prstGeom prst="rect">
            <a:avLst/>
          </a:prstGeom>
          <a:noFill/>
          <a:ln>
            <a:noFill/>
          </a:ln>
          <a:effectLst/>
        </p:spPr>
        <p:txBody>
          <a:bodyPr wrap="square" rtlCol="0">
            <a:spAutoFit/>
          </a:bodyPr>
          <a:lstStyle/>
          <a:p>
            <a:r>
              <a:rPr lang="en-US" dirty="0">
                <a:latin typeface="Abadi Extra Light" panose="020B0204020104020204" pitchFamily="34" charset="0"/>
              </a:rPr>
              <a:t>Employed by a Section 3 business concern</a:t>
            </a:r>
            <a:endParaRPr lang="en-US" strike="sngStrike" dirty="0">
              <a:latin typeface="Abadi Extra Light" panose="020B0204020104020204" pitchFamily="34" charset="0"/>
            </a:endParaRPr>
          </a:p>
        </p:txBody>
      </p:sp>
      <p:sp>
        <p:nvSpPr>
          <p:cNvPr id="14" name="Rectangle 13">
            <a:extLst>
              <a:ext uri="{FF2B5EF4-FFF2-40B4-BE49-F238E27FC236}">
                <a16:creationId xmlns:a16="http://schemas.microsoft.com/office/drawing/2014/main" id="{1DEDD7D7-D454-BBD7-9172-BAB1C72BB74F}"/>
              </a:ext>
            </a:extLst>
          </p:cNvPr>
          <p:cNvSpPr/>
          <p:nvPr/>
        </p:nvSpPr>
        <p:spPr>
          <a:xfrm>
            <a:off x="6676061" y="4614329"/>
            <a:ext cx="479618" cy="369332"/>
          </a:xfrm>
          <a:prstGeom prst="rect">
            <a:avLst/>
          </a:prstGeom>
        </p:spPr>
        <p:txBody>
          <a:bodyPr wrap="none">
            <a:spAutoFit/>
          </a:bodyPr>
          <a:lstStyle/>
          <a:p>
            <a:r>
              <a:rPr lang="en-US">
                <a:latin typeface="Abadi" panose="020B0604020104020204" pitchFamily="34" charset="0"/>
              </a:rPr>
              <a:t>OR</a:t>
            </a:r>
            <a:endParaRPr lang="en-US"/>
          </a:p>
        </p:txBody>
      </p:sp>
      <p:pic>
        <p:nvPicPr>
          <p:cNvPr id="15" name="Graphic 14" descr="Schoolhouse">
            <a:extLst>
              <a:ext uri="{FF2B5EF4-FFF2-40B4-BE49-F238E27FC236}">
                <a16:creationId xmlns:a16="http://schemas.microsoft.com/office/drawing/2014/main" id="{94B3B480-3DAE-3A3F-FB84-873889A9A6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2970" y="4999973"/>
            <a:ext cx="685800" cy="685800"/>
          </a:xfrm>
          <a:prstGeom prst="rect">
            <a:avLst/>
          </a:prstGeom>
        </p:spPr>
      </p:pic>
      <p:grpSp>
        <p:nvGrpSpPr>
          <p:cNvPr id="16" name="Group 15">
            <a:extLst>
              <a:ext uri="{FF2B5EF4-FFF2-40B4-BE49-F238E27FC236}">
                <a16:creationId xmlns:a16="http://schemas.microsoft.com/office/drawing/2014/main" id="{55C63236-6FE9-90BC-708B-724F3C61D96F}"/>
              </a:ext>
            </a:extLst>
          </p:cNvPr>
          <p:cNvGrpSpPr/>
          <p:nvPr/>
        </p:nvGrpSpPr>
        <p:grpSpPr>
          <a:xfrm>
            <a:off x="6572970" y="2449758"/>
            <a:ext cx="5009753" cy="685800"/>
            <a:chOff x="6532596" y="2656324"/>
            <a:chExt cx="5009753" cy="685800"/>
          </a:xfrm>
        </p:grpSpPr>
        <p:pic>
          <p:nvPicPr>
            <p:cNvPr id="17" name="Graphic 16" descr="Suburban scene">
              <a:extLst>
                <a:ext uri="{FF2B5EF4-FFF2-40B4-BE49-F238E27FC236}">
                  <a16:creationId xmlns:a16="http://schemas.microsoft.com/office/drawing/2014/main" id="{3F76AD3D-428F-F9D5-01F4-61737D4A3C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32596" y="2656324"/>
              <a:ext cx="685800" cy="685800"/>
            </a:xfrm>
            <a:prstGeom prst="rect">
              <a:avLst/>
            </a:prstGeom>
          </p:spPr>
        </p:pic>
        <p:sp>
          <p:nvSpPr>
            <p:cNvPr id="18" name="TextBox 17">
              <a:extLst>
                <a:ext uri="{FF2B5EF4-FFF2-40B4-BE49-F238E27FC236}">
                  <a16:creationId xmlns:a16="http://schemas.microsoft.com/office/drawing/2014/main" id="{765F280C-EE9E-BD91-AD6D-73FC963905CF}"/>
                </a:ext>
              </a:extLst>
            </p:cNvPr>
            <p:cNvSpPr txBox="1"/>
            <p:nvPr/>
          </p:nvSpPr>
          <p:spPr>
            <a:xfrm>
              <a:off x="7279945" y="2862262"/>
              <a:ext cx="4262404" cy="369332"/>
            </a:xfrm>
            <a:prstGeom prst="rect">
              <a:avLst/>
            </a:prstGeom>
            <a:noFill/>
            <a:ln>
              <a:noFill/>
            </a:ln>
            <a:effectLst/>
          </p:spPr>
          <p:txBody>
            <a:bodyPr wrap="square" rtlCol="0">
              <a:spAutoFit/>
            </a:bodyPr>
            <a:lstStyle/>
            <a:p>
              <a:r>
                <a:rPr lang="en-US">
                  <a:latin typeface="Abadi Extra Light" panose="020B0204020104020204" pitchFamily="34" charset="0"/>
                </a:rPr>
                <a:t>A low- or very low-income individual</a:t>
              </a:r>
              <a:endParaRPr lang="en-US">
                <a:latin typeface="Abadi" panose="020B0604020104020204" pitchFamily="34" charset="0"/>
              </a:endParaRPr>
            </a:p>
          </p:txBody>
        </p:sp>
      </p:grpSp>
    </p:spTree>
    <p:extLst>
      <p:ext uri="{BB962C8B-B14F-4D97-AF65-F5344CB8AC3E}">
        <p14:creationId xmlns:p14="http://schemas.microsoft.com/office/powerpoint/2010/main" val="3549788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DA5E-0DCA-40CA-A23E-CD7D27171361}"/>
              </a:ext>
            </a:extLst>
          </p:cNvPr>
          <p:cNvSpPr>
            <a:spLocks noGrp="1"/>
          </p:cNvSpPr>
          <p:nvPr>
            <p:ph type="title"/>
          </p:nvPr>
        </p:nvSpPr>
        <p:spPr/>
        <p:txBody>
          <a:bodyPr/>
          <a:lstStyle/>
          <a:p>
            <a:r>
              <a:rPr lang="en-US" dirty="0"/>
              <a:t>Definition: Section 3 Business</a:t>
            </a:r>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9</a:t>
            </a:fld>
            <a:endParaRPr lang="en-US" dirty="0"/>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pic>
        <p:nvPicPr>
          <p:cNvPr id="19" name="Picture 18" descr="Architects collaborating">
            <a:extLst>
              <a:ext uri="{FF2B5EF4-FFF2-40B4-BE49-F238E27FC236}">
                <a16:creationId xmlns:a16="http://schemas.microsoft.com/office/drawing/2014/main" id="{C65AA995-2E20-087B-047C-B000B2621EA7}"/>
              </a:ext>
            </a:extLst>
          </p:cNvPr>
          <p:cNvPicPr>
            <a:picLocks noChangeAspect="1"/>
          </p:cNvPicPr>
          <p:nvPr/>
        </p:nvPicPr>
        <p:blipFill>
          <a:blip r:embed="rId4">
            <a:extLst>
              <a:ext uri="{28A0092B-C50C-407E-A947-70E740481C1C}">
                <a14:useLocalDpi xmlns:a14="http://schemas.microsoft.com/office/drawing/2010/main" val="0"/>
              </a:ext>
            </a:extLst>
          </a:blip>
          <a:srcRect l="426" r="426"/>
          <a:stretch/>
        </p:blipFill>
        <p:spPr>
          <a:xfrm flipH="1">
            <a:off x="531985" y="2256722"/>
            <a:ext cx="4772025" cy="3203221"/>
          </a:xfrm>
          <a:prstGeom prst="rect">
            <a:avLst/>
          </a:prstGeom>
        </p:spPr>
      </p:pic>
      <p:sp>
        <p:nvSpPr>
          <p:cNvPr id="20" name="TextBox 19">
            <a:extLst>
              <a:ext uri="{FF2B5EF4-FFF2-40B4-BE49-F238E27FC236}">
                <a16:creationId xmlns:a16="http://schemas.microsoft.com/office/drawing/2014/main" id="{D9C7790B-D071-8E76-587C-99F09C90B5FD}"/>
              </a:ext>
            </a:extLst>
          </p:cNvPr>
          <p:cNvSpPr txBox="1"/>
          <p:nvPr/>
        </p:nvSpPr>
        <p:spPr>
          <a:xfrm>
            <a:off x="6233005" y="1917473"/>
            <a:ext cx="4262404" cy="646331"/>
          </a:xfrm>
          <a:prstGeom prst="rect">
            <a:avLst/>
          </a:prstGeom>
          <a:noFill/>
          <a:ln>
            <a:noFill/>
          </a:ln>
          <a:effectLst/>
        </p:spPr>
        <p:txBody>
          <a:bodyPr wrap="square" rtlCol="0">
            <a:spAutoFit/>
          </a:bodyPr>
          <a:lstStyle/>
          <a:p>
            <a:r>
              <a:rPr lang="en-US" dirty="0">
                <a:latin typeface="Abadi Extra Light" panose="020B0204020104020204" pitchFamily="34" charset="0"/>
              </a:rPr>
              <a:t>A </a:t>
            </a:r>
            <a:r>
              <a:rPr lang="en-US" dirty="0">
                <a:latin typeface="Abadi" panose="020B0604020104020204" pitchFamily="34" charset="0"/>
              </a:rPr>
              <a:t>Section 3 business </a:t>
            </a:r>
            <a:r>
              <a:rPr lang="en-US" dirty="0">
                <a:latin typeface="Abadi Extra Light" panose="020B0204020104020204" pitchFamily="34" charset="0"/>
              </a:rPr>
              <a:t>is, documented within the last six-month period:</a:t>
            </a:r>
          </a:p>
        </p:txBody>
      </p:sp>
      <p:sp>
        <p:nvSpPr>
          <p:cNvPr id="21" name="TextBox 20">
            <a:extLst>
              <a:ext uri="{FF2B5EF4-FFF2-40B4-BE49-F238E27FC236}">
                <a16:creationId xmlns:a16="http://schemas.microsoft.com/office/drawing/2014/main" id="{B523F024-2E8E-1C8A-A433-2250396DD36D}"/>
              </a:ext>
            </a:extLst>
          </p:cNvPr>
          <p:cNvSpPr txBox="1"/>
          <p:nvPr/>
        </p:nvSpPr>
        <p:spPr>
          <a:xfrm>
            <a:off x="7323651" y="2667924"/>
            <a:ext cx="4262404" cy="646331"/>
          </a:xfrm>
          <a:prstGeom prst="rect">
            <a:avLst/>
          </a:prstGeom>
          <a:noFill/>
          <a:ln>
            <a:noFill/>
          </a:ln>
          <a:effectLst/>
        </p:spPr>
        <p:txBody>
          <a:bodyPr wrap="square" lIns="91440" tIns="45720" rIns="91440" bIns="45720" rtlCol="0" anchor="t">
            <a:spAutoFit/>
          </a:bodyPr>
          <a:lstStyle/>
          <a:p>
            <a:r>
              <a:rPr lang="en-US">
                <a:latin typeface="Abadi Extra Light"/>
              </a:rPr>
              <a:t>51% or more owned by low- or very low-income persons</a:t>
            </a:r>
          </a:p>
        </p:txBody>
      </p:sp>
      <p:pic>
        <p:nvPicPr>
          <p:cNvPr id="22" name="Graphic 21" descr="Schoolhouse">
            <a:extLst>
              <a:ext uri="{FF2B5EF4-FFF2-40B4-BE49-F238E27FC236}">
                <a16:creationId xmlns:a16="http://schemas.microsoft.com/office/drawing/2014/main" id="{B4FD1F38-5EAF-6EF7-D108-418BF9DE3B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2606" y="1759239"/>
            <a:ext cx="685800" cy="685800"/>
          </a:xfrm>
          <a:prstGeom prst="rect">
            <a:avLst/>
          </a:prstGeom>
        </p:spPr>
      </p:pic>
      <p:pic>
        <p:nvPicPr>
          <p:cNvPr id="23" name="Graphic 22" descr="Group of men">
            <a:extLst>
              <a:ext uri="{FF2B5EF4-FFF2-40B4-BE49-F238E27FC236}">
                <a16:creationId xmlns:a16="http://schemas.microsoft.com/office/drawing/2014/main" id="{F0FDB5FD-1A76-8510-88E8-8490107E7C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37851" y="3718889"/>
            <a:ext cx="685800" cy="685800"/>
          </a:xfrm>
          <a:prstGeom prst="rect">
            <a:avLst/>
          </a:prstGeom>
        </p:spPr>
      </p:pic>
      <p:pic>
        <p:nvPicPr>
          <p:cNvPr id="24" name="Graphic 23" descr="Man and woman">
            <a:extLst>
              <a:ext uri="{FF2B5EF4-FFF2-40B4-BE49-F238E27FC236}">
                <a16:creationId xmlns:a16="http://schemas.microsoft.com/office/drawing/2014/main" id="{1082118F-6838-3DE5-DF1F-D15B8942C2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37851" y="2491196"/>
            <a:ext cx="685800" cy="685800"/>
          </a:xfrm>
          <a:prstGeom prst="rect">
            <a:avLst/>
          </a:prstGeom>
        </p:spPr>
      </p:pic>
      <p:pic>
        <p:nvPicPr>
          <p:cNvPr id="25" name="Graphic 24" descr="Bank check">
            <a:extLst>
              <a:ext uri="{FF2B5EF4-FFF2-40B4-BE49-F238E27FC236}">
                <a16:creationId xmlns:a16="http://schemas.microsoft.com/office/drawing/2014/main" id="{3BE82181-1FE8-45B5-EB1E-8DE8AF7912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26349" y="5119739"/>
            <a:ext cx="685800" cy="685800"/>
          </a:xfrm>
          <a:prstGeom prst="rect">
            <a:avLst/>
          </a:prstGeom>
        </p:spPr>
      </p:pic>
      <p:sp>
        <p:nvSpPr>
          <p:cNvPr id="26" name="TextBox 25">
            <a:extLst>
              <a:ext uri="{FF2B5EF4-FFF2-40B4-BE49-F238E27FC236}">
                <a16:creationId xmlns:a16="http://schemas.microsoft.com/office/drawing/2014/main" id="{DAE37E43-26D8-1F68-A110-0736FDDDACA2}"/>
              </a:ext>
            </a:extLst>
          </p:cNvPr>
          <p:cNvSpPr txBox="1"/>
          <p:nvPr/>
        </p:nvSpPr>
        <p:spPr>
          <a:xfrm>
            <a:off x="7335154" y="3769401"/>
            <a:ext cx="4250901" cy="584775"/>
          </a:xfrm>
          <a:prstGeom prst="rect">
            <a:avLst/>
          </a:prstGeom>
          <a:noFill/>
          <a:ln>
            <a:noFill/>
          </a:ln>
          <a:effectLst/>
        </p:spPr>
        <p:txBody>
          <a:bodyPr wrap="square" lIns="91440" tIns="45720" rIns="91440" bIns="45720" rtlCol="0" anchor="t">
            <a:spAutoFit/>
          </a:bodyPr>
          <a:lstStyle/>
          <a:p>
            <a:r>
              <a:rPr lang="en-US" sz="1600" dirty="0">
                <a:latin typeface="Abadi Extra Light"/>
              </a:rPr>
              <a:t>75% or more labor hours are performed</a:t>
            </a:r>
            <a:br>
              <a:rPr lang="en-US" sz="1600" dirty="0">
                <a:latin typeface="Abadi Extra Light" panose="020B0204020104020204" pitchFamily="34" charset="0"/>
              </a:rPr>
            </a:br>
            <a:r>
              <a:rPr lang="en-US" sz="1600" dirty="0">
                <a:latin typeface="Abadi Extra Light"/>
              </a:rPr>
              <a:t>by Section 3 workers</a:t>
            </a:r>
            <a:endParaRPr lang="en-US" sz="1600" dirty="0">
              <a:latin typeface="Abadi" panose="020B0604020104020204" pitchFamily="34" charset="0"/>
            </a:endParaRPr>
          </a:p>
        </p:txBody>
      </p:sp>
      <p:sp>
        <p:nvSpPr>
          <p:cNvPr id="27" name="Rectangle 26">
            <a:extLst>
              <a:ext uri="{FF2B5EF4-FFF2-40B4-BE49-F238E27FC236}">
                <a16:creationId xmlns:a16="http://schemas.microsoft.com/office/drawing/2014/main" id="{74CC235A-0202-C50D-854A-3AE8FD725E7E}"/>
              </a:ext>
            </a:extLst>
          </p:cNvPr>
          <p:cNvSpPr/>
          <p:nvPr/>
        </p:nvSpPr>
        <p:spPr>
          <a:xfrm>
            <a:off x="6729440" y="3333940"/>
            <a:ext cx="479618" cy="369332"/>
          </a:xfrm>
          <a:prstGeom prst="rect">
            <a:avLst/>
          </a:prstGeom>
        </p:spPr>
        <p:txBody>
          <a:bodyPr wrap="none">
            <a:spAutoFit/>
          </a:bodyPr>
          <a:lstStyle/>
          <a:p>
            <a:r>
              <a:rPr lang="en-US">
                <a:latin typeface="Abadi" panose="020B0604020104020204" pitchFamily="34" charset="0"/>
              </a:rPr>
              <a:t>OR</a:t>
            </a:r>
            <a:endParaRPr lang="en-US"/>
          </a:p>
        </p:txBody>
      </p:sp>
      <p:sp>
        <p:nvSpPr>
          <p:cNvPr id="28" name="Rectangle 27">
            <a:extLst>
              <a:ext uri="{FF2B5EF4-FFF2-40B4-BE49-F238E27FC236}">
                <a16:creationId xmlns:a16="http://schemas.microsoft.com/office/drawing/2014/main" id="{6D71D903-31BB-3649-AF4A-428411056ACB}"/>
              </a:ext>
            </a:extLst>
          </p:cNvPr>
          <p:cNvSpPr/>
          <p:nvPr/>
        </p:nvSpPr>
        <p:spPr>
          <a:xfrm>
            <a:off x="6740942" y="4747251"/>
            <a:ext cx="479618" cy="369332"/>
          </a:xfrm>
          <a:prstGeom prst="rect">
            <a:avLst/>
          </a:prstGeom>
        </p:spPr>
        <p:txBody>
          <a:bodyPr wrap="none">
            <a:spAutoFit/>
          </a:bodyPr>
          <a:lstStyle/>
          <a:p>
            <a:r>
              <a:rPr lang="en-US">
                <a:latin typeface="Abadi" panose="020B0604020104020204" pitchFamily="34" charset="0"/>
              </a:rPr>
              <a:t>OR</a:t>
            </a:r>
            <a:endParaRPr lang="en-US"/>
          </a:p>
        </p:txBody>
      </p:sp>
      <p:sp>
        <p:nvSpPr>
          <p:cNvPr id="29" name="TextBox 28">
            <a:extLst>
              <a:ext uri="{FF2B5EF4-FFF2-40B4-BE49-F238E27FC236}">
                <a16:creationId xmlns:a16="http://schemas.microsoft.com/office/drawing/2014/main" id="{33D72D46-B573-D4C5-8FEF-4C598F9168FD}"/>
              </a:ext>
            </a:extLst>
          </p:cNvPr>
          <p:cNvSpPr txBox="1"/>
          <p:nvPr/>
        </p:nvSpPr>
        <p:spPr>
          <a:xfrm>
            <a:off x="7426742" y="5116583"/>
            <a:ext cx="4467580" cy="584775"/>
          </a:xfrm>
          <a:prstGeom prst="rect">
            <a:avLst/>
          </a:prstGeom>
          <a:noFill/>
          <a:ln>
            <a:noFill/>
          </a:ln>
          <a:effectLst/>
        </p:spPr>
        <p:txBody>
          <a:bodyPr wrap="square" rtlCol="0">
            <a:spAutoFit/>
          </a:bodyPr>
          <a:lstStyle/>
          <a:p>
            <a:r>
              <a:rPr lang="en-US" sz="1600" dirty="0">
                <a:latin typeface="Abadi Extra Light" panose="020B0204020104020204" pitchFamily="34" charset="0"/>
              </a:rPr>
              <a:t>51% or more owned by current residents of</a:t>
            </a:r>
            <a:br>
              <a:rPr lang="en-US" sz="1600" dirty="0">
                <a:latin typeface="Abadi Extra Light" panose="020B0204020104020204" pitchFamily="34" charset="0"/>
              </a:rPr>
            </a:br>
            <a:r>
              <a:rPr lang="en-US" sz="1600" dirty="0">
                <a:latin typeface="Abadi Extra Light" panose="020B0204020104020204" pitchFamily="34" charset="0"/>
              </a:rPr>
              <a:t>public housing or Section 8-assisted housing</a:t>
            </a:r>
            <a:endParaRPr lang="en-US" sz="1600" dirty="0">
              <a:latin typeface="Abadi" panose="020B0604020104020204" pitchFamily="34" charset="0"/>
            </a:endParaRPr>
          </a:p>
        </p:txBody>
      </p:sp>
    </p:spTree>
    <p:extLst>
      <p:ext uri="{BB962C8B-B14F-4D97-AF65-F5344CB8AC3E}">
        <p14:creationId xmlns:p14="http://schemas.microsoft.com/office/powerpoint/2010/main" val="361747537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1991</TotalTime>
  <Words>3875</Words>
  <Application>Microsoft Office PowerPoint</Application>
  <PresentationFormat>Widescreen</PresentationFormat>
  <Paragraphs>327</Paragraphs>
  <Slides>24</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Abadi</vt:lpstr>
      <vt:lpstr>Abadi Extra Light</vt:lpstr>
      <vt:lpstr>Arial</vt:lpstr>
      <vt:lpstr>Calibri</vt:lpstr>
      <vt:lpstr>Symbol</vt:lpstr>
      <vt:lpstr>Times New Roman</vt:lpstr>
      <vt:lpstr>Trebuchet MS</vt:lpstr>
      <vt:lpstr>Wingdings</vt:lpstr>
      <vt:lpstr>Wingdings 3</vt:lpstr>
      <vt:lpstr>Facet</vt:lpstr>
      <vt:lpstr>Understanding Section 3</vt:lpstr>
      <vt:lpstr>Agenda   </vt:lpstr>
      <vt:lpstr>The Authority</vt:lpstr>
      <vt:lpstr>The Purpose</vt:lpstr>
      <vt:lpstr>The Purpose</vt:lpstr>
      <vt:lpstr>Applicability </vt:lpstr>
      <vt:lpstr>Definition: Section 3 Project </vt:lpstr>
      <vt:lpstr>Definition: Section 3 Worker</vt:lpstr>
      <vt:lpstr>Definition: Section 3 Business</vt:lpstr>
      <vt:lpstr>Definition: Targeted Section 3 Worker</vt:lpstr>
      <vt:lpstr>Definition: Section 3 Business</vt:lpstr>
      <vt:lpstr>Section 3 HCD Requirements</vt:lpstr>
      <vt:lpstr>Section 3 HCD Requirements -Contract Provisions</vt:lpstr>
      <vt:lpstr>Section 3 Safe Harbor</vt:lpstr>
      <vt:lpstr>Compliance</vt:lpstr>
      <vt:lpstr>Examples of Qualitative Reporting</vt:lpstr>
      <vt:lpstr>Record Keeping Requirements</vt:lpstr>
      <vt:lpstr>IDIS –Activity Setup Screen</vt:lpstr>
      <vt:lpstr>IDIS –Activity Setup Screen</vt:lpstr>
      <vt:lpstr>IDIS –Activity Completion Screen (HOME)</vt:lpstr>
      <vt:lpstr>IDIS –Activity Completion Screen cont’d</vt:lpstr>
      <vt:lpstr>Section 3 – Opportunity Portal</vt:lpstr>
      <vt:lpstr>Resources</vt:lpstr>
      <vt:lpstr>Thank You!   Contact:  Sherry Zou szou@quincyma.gov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Member/First Time Attendee Orientation</dc:title>
  <dc:creator>watson2163</dc:creator>
  <cp:lastModifiedBy>Sherry Zou</cp:lastModifiedBy>
  <cp:revision>60</cp:revision>
  <dcterms:created xsi:type="dcterms:W3CDTF">2020-06-19T19:41:10Z</dcterms:created>
  <dcterms:modified xsi:type="dcterms:W3CDTF">2024-06-07T20:38:45Z</dcterms:modified>
</cp:coreProperties>
</file>